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6" r:id="rId3"/>
  </p:sldMasterIdLst>
  <p:sldIdLst>
    <p:sldId id="257" r:id="rId4"/>
    <p:sldId id="271" r:id="rId5"/>
    <p:sldId id="269" r:id="rId6"/>
    <p:sldId id="324" r:id="rId7"/>
    <p:sldId id="325" r:id="rId8"/>
    <p:sldId id="326" r:id="rId9"/>
    <p:sldId id="327" r:id="rId10"/>
    <p:sldId id="328" r:id="rId11"/>
    <p:sldId id="341" r:id="rId12"/>
    <p:sldId id="330" r:id="rId13"/>
    <p:sldId id="331" r:id="rId14"/>
    <p:sldId id="334" r:id="rId15"/>
    <p:sldId id="285" r:id="rId16"/>
    <p:sldId id="337" r:id="rId17"/>
    <p:sldId id="336" r:id="rId18"/>
    <p:sldId id="333" r:id="rId19"/>
    <p:sldId id="342" r:id="rId20"/>
    <p:sldId id="343" r:id="rId21"/>
    <p:sldId id="294" r:id="rId22"/>
    <p:sldId id="295" r:id="rId23"/>
    <p:sldId id="340" r:id="rId24"/>
    <p:sldId id="33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D2"/>
    <a:srgbClr val="F1B8FF"/>
    <a:srgbClr val="FFD08F"/>
    <a:srgbClr val="FACFF3"/>
    <a:srgbClr val="F5F5F5"/>
    <a:srgbClr val="CAFAF4"/>
    <a:srgbClr val="B4C7E7"/>
    <a:srgbClr val="3D8A04"/>
    <a:srgbClr val="A9D18E"/>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0A3A9-9F5C-614B-8A85-DB6A1690474D}" v="175" dt="2025-12-11T13:43:03.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0F418-794F-4B1E-BF69-D6D87DD2BF00}"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US"/>
        </a:p>
      </dgm:t>
    </dgm:pt>
    <dgm:pt modelId="{89340A9D-57C6-42FA-9C3F-CF006EB87035}">
      <dgm:prSet phldrT="[Text]" phldr="0"/>
      <dgm:spPr/>
      <dgm:t>
        <a:bodyPr/>
        <a:lstStyle/>
        <a:p>
          <a:pPr rtl="0"/>
          <a:r>
            <a:rPr lang="en-US" sz="1100">
              <a:latin typeface="Calibri"/>
              <a:ea typeface="Calibri"/>
              <a:cs typeface="Calibri"/>
            </a:rPr>
            <a:t>Leveraging ML for more accurate forecasts of student outcomes.</a:t>
          </a:r>
          <a:endParaRPr lang="en-US"/>
        </a:p>
      </dgm:t>
    </dgm:pt>
    <dgm:pt modelId="{E5DD8533-1414-4BBB-9407-4F4BFC722A68}" type="parTrans" cxnId="{002DAFB6-12CB-41F7-9B1B-F6157A3D7F8A}">
      <dgm:prSet/>
      <dgm:spPr/>
      <dgm:t>
        <a:bodyPr/>
        <a:lstStyle/>
        <a:p>
          <a:endParaRPr lang="en-US"/>
        </a:p>
      </dgm:t>
    </dgm:pt>
    <dgm:pt modelId="{A4379DFE-CD99-4B7B-B4A5-CA7391354938}" type="sibTrans" cxnId="{002DAFB6-12CB-41F7-9B1B-F6157A3D7F8A}">
      <dgm:prSet/>
      <dgm:spPr/>
      <dgm:t>
        <a:bodyPr/>
        <a:lstStyle/>
        <a:p>
          <a:endParaRPr lang="en-US"/>
        </a:p>
      </dgm:t>
    </dgm:pt>
    <dgm:pt modelId="{94E54171-3255-4D11-AD6B-5F04C5B6295E}">
      <dgm:prSet phldrT="[Text]" phldr="0"/>
      <dgm:spPr/>
      <dgm:t>
        <a:bodyPr/>
        <a:lstStyle/>
        <a:p>
          <a:pPr rtl="0"/>
          <a:r>
            <a:rPr lang="en-US" sz="1100">
              <a:latin typeface="Calibri"/>
              <a:ea typeface="Calibri"/>
              <a:cs typeface="Calibri"/>
            </a:rPr>
            <a:t>Addressing challenges in multi-class classification within educational datasets.</a:t>
          </a:r>
          <a:endParaRPr lang="en-US"/>
        </a:p>
      </dgm:t>
    </dgm:pt>
    <dgm:pt modelId="{A7518BD0-CE4A-41FE-895B-E4F8865E9C16}" type="parTrans" cxnId="{D0B51EAB-3A87-4942-A3A4-339CF7B8AD8D}">
      <dgm:prSet/>
      <dgm:spPr/>
      <dgm:t>
        <a:bodyPr/>
        <a:lstStyle/>
        <a:p>
          <a:endParaRPr lang="en-US"/>
        </a:p>
      </dgm:t>
    </dgm:pt>
    <dgm:pt modelId="{BC5E33F0-F67F-47EC-AA5C-1E809C79223C}" type="sibTrans" cxnId="{D0B51EAB-3A87-4942-A3A4-339CF7B8AD8D}">
      <dgm:prSet/>
      <dgm:spPr/>
      <dgm:t>
        <a:bodyPr/>
        <a:lstStyle/>
        <a:p>
          <a:endParaRPr lang="en-US"/>
        </a:p>
      </dgm:t>
    </dgm:pt>
    <dgm:pt modelId="{48F0AA7F-3B36-4690-8C51-B3957D023A47}">
      <dgm:prSet phldr="0"/>
      <dgm:spPr/>
      <dgm:t>
        <a:bodyPr/>
        <a:lstStyle/>
        <a:p>
          <a:pPr algn="l" rtl="0"/>
          <a:r>
            <a:rPr lang="en-US"/>
            <a:t>Enhanced </a:t>
          </a:r>
          <a:r>
            <a:rPr lang="en-US">
              <a:latin typeface="Calibri Light" panose="020F0302020204030204"/>
            </a:rPr>
            <a:t>Predictability</a:t>
          </a:r>
        </a:p>
      </dgm:t>
    </dgm:pt>
    <dgm:pt modelId="{2B51CF70-1E95-447B-9934-1B94D5D740B9}" type="parTrans" cxnId="{A3C9ABCD-D0B1-4480-92F5-1576789A15DC}">
      <dgm:prSet/>
      <dgm:spPr/>
    </dgm:pt>
    <dgm:pt modelId="{B877FE2E-ED28-4DFE-BFD9-059D8A730263}" type="sibTrans" cxnId="{A3C9ABCD-D0B1-4480-92F5-1576789A15DC}">
      <dgm:prSet/>
      <dgm:spPr/>
    </dgm:pt>
    <dgm:pt modelId="{68271478-35E8-464E-8090-CA7F7BAABDE9}">
      <dgm:prSet phldr="0"/>
      <dgm:spPr/>
      <dgm:t>
        <a:bodyPr/>
        <a:lstStyle/>
        <a:p>
          <a:pPr algn="l" rtl="0"/>
          <a:r>
            <a:rPr lang="en-US"/>
            <a:t>Complex Data Handling</a:t>
          </a:r>
          <a:endParaRPr lang="en-US" sz="1800">
            <a:latin typeface="Calibri Light" panose="020F0302020204030204"/>
          </a:endParaRPr>
        </a:p>
      </dgm:t>
    </dgm:pt>
    <dgm:pt modelId="{4EF69DD9-DC94-4756-9BCC-F5E17B937E32}" type="parTrans" cxnId="{3BBE3539-DDA5-494F-8F74-25D218044AF6}">
      <dgm:prSet/>
      <dgm:spPr/>
    </dgm:pt>
    <dgm:pt modelId="{55A6D6B9-CDBE-467A-B523-F63AB22C9D23}" type="sibTrans" cxnId="{3BBE3539-DDA5-494F-8F74-25D218044AF6}">
      <dgm:prSet/>
      <dgm:spPr/>
    </dgm:pt>
    <dgm:pt modelId="{A515892E-4065-4246-A33B-15C815AB7AA4}">
      <dgm:prSet phldr="0"/>
      <dgm:spPr/>
      <dgm:t>
        <a:bodyPr/>
        <a:lstStyle/>
        <a:p>
          <a:pPr rtl="0"/>
          <a:r>
            <a:rPr lang="en-US"/>
            <a:t>Strategic Model Selection</a:t>
          </a:r>
          <a:endParaRPr lang="en-US">
            <a:latin typeface="Calibri Light" panose="020F0302020204030204"/>
          </a:endParaRPr>
        </a:p>
      </dgm:t>
    </dgm:pt>
    <dgm:pt modelId="{0236631E-17E5-4A44-90F4-8B8F3486C20A}" type="parTrans" cxnId="{ACB8595A-B875-4AB5-BC75-58021D5946E8}">
      <dgm:prSet/>
      <dgm:spPr/>
    </dgm:pt>
    <dgm:pt modelId="{E5AC1348-6013-4140-9169-12E9941F8828}" type="sibTrans" cxnId="{ACB8595A-B875-4AB5-BC75-58021D5946E8}">
      <dgm:prSet/>
      <dgm:spPr/>
    </dgm:pt>
    <dgm:pt modelId="{CAA49161-6EB3-4390-B820-46DFA36A48BB}">
      <dgm:prSet phldr="0"/>
      <dgm:spPr/>
      <dgm:t>
        <a:bodyPr/>
        <a:lstStyle/>
        <a:p>
          <a:pPr algn="l"/>
          <a:r>
            <a:rPr lang="en-US"/>
            <a:t>Testing diverse models to assess their effectiveness across varying complexities.</a:t>
          </a:r>
        </a:p>
      </dgm:t>
    </dgm:pt>
    <dgm:pt modelId="{D59CF39E-41AB-4640-B8C8-7360C6DAA771}" type="parTrans" cxnId="{6C0EBE23-0258-4EE8-9466-AEE2E13E9A2F}">
      <dgm:prSet/>
      <dgm:spPr/>
    </dgm:pt>
    <dgm:pt modelId="{0192F3B6-F0C2-4CDB-96F2-9EFB2676A42B}" type="sibTrans" cxnId="{6C0EBE23-0258-4EE8-9466-AEE2E13E9A2F}">
      <dgm:prSet/>
      <dgm:spPr/>
    </dgm:pt>
    <dgm:pt modelId="{24747BE2-A722-403F-A463-82DD63295D40}" type="pres">
      <dgm:prSet presAssocID="{5BF0F418-794F-4B1E-BF69-D6D87DD2BF00}" presName="Name0" presStyleCnt="0">
        <dgm:presLayoutVars>
          <dgm:dir/>
          <dgm:animLvl val="lvl"/>
          <dgm:resizeHandles val="exact"/>
        </dgm:presLayoutVars>
      </dgm:prSet>
      <dgm:spPr/>
    </dgm:pt>
    <dgm:pt modelId="{BDE2E481-349B-4706-8C09-89D654955F22}" type="pres">
      <dgm:prSet presAssocID="{5BF0F418-794F-4B1E-BF69-D6D87DD2BF00}" presName="tSp" presStyleCnt="0"/>
      <dgm:spPr/>
    </dgm:pt>
    <dgm:pt modelId="{2CEAC13C-B8BD-4DF5-9215-5BDB07803F40}" type="pres">
      <dgm:prSet presAssocID="{5BF0F418-794F-4B1E-BF69-D6D87DD2BF00}" presName="bSp" presStyleCnt="0"/>
      <dgm:spPr/>
    </dgm:pt>
    <dgm:pt modelId="{A1FE8EA0-2529-496F-8D58-254A941D1A8F}" type="pres">
      <dgm:prSet presAssocID="{5BF0F418-794F-4B1E-BF69-D6D87DD2BF00}" presName="process" presStyleCnt="0"/>
      <dgm:spPr/>
    </dgm:pt>
    <dgm:pt modelId="{8C45E6A1-0B39-473E-BC5D-57DE6F134F77}" type="pres">
      <dgm:prSet presAssocID="{48F0AA7F-3B36-4690-8C51-B3957D023A47}" presName="composite1" presStyleCnt="0"/>
      <dgm:spPr/>
    </dgm:pt>
    <dgm:pt modelId="{088005AA-8921-4937-B8A9-581F2969664B}" type="pres">
      <dgm:prSet presAssocID="{48F0AA7F-3B36-4690-8C51-B3957D023A47}" presName="dummyNode1" presStyleLbl="node1" presStyleIdx="0" presStyleCnt="3"/>
      <dgm:spPr/>
    </dgm:pt>
    <dgm:pt modelId="{246EBE53-2E96-48BC-BC74-D85A2B0BB38C}" type="pres">
      <dgm:prSet presAssocID="{48F0AA7F-3B36-4690-8C51-B3957D023A47}" presName="childNode1" presStyleLbl="bgAcc1" presStyleIdx="0" presStyleCnt="3">
        <dgm:presLayoutVars>
          <dgm:bulletEnabled val="1"/>
        </dgm:presLayoutVars>
      </dgm:prSet>
      <dgm:spPr/>
    </dgm:pt>
    <dgm:pt modelId="{5C882E09-101B-40C3-89D4-D9672B6DAB75}" type="pres">
      <dgm:prSet presAssocID="{48F0AA7F-3B36-4690-8C51-B3957D023A47}" presName="childNode1tx" presStyleLbl="bgAcc1" presStyleIdx="0" presStyleCnt="3">
        <dgm:presLayoutVars>
          <dgm:bulletEnabled val="1"/>
        </dgm:presLayoutVars>
      </dgm:prSet>
      <dgm:spPr/>
    </dgm:pt>
    <dgm:pt modelId="{E9555E0B-1360-4CA0-86E2-1871DE8103CC}" type="pres">
      <dgm:prSet presAssocID="{48F0AA7F-3B36-4690-8C51-B3957D023A47}" presName="parentNode1" presStyleLbl="node1" presStyleIdx="0" presStyleCnt="3">
        <dgm:presLayoutVars>
          <dgm:chMax val="1"/>
          <dgm:bulletEnabled val="1"/>
        </dgm:presLayoutVars>
      </dgm:prSet>
      <dgm:spPr/>
    </dgm:pt>
    <dgm:pt modelId="{083B68AC-D182-4A03-B934-E70D135CA435}" type="pres">
      <dgm:prSet presAssocID="{48F0AA7F-3B36-4690-8C51-B3957D023A47}" presName="connSite1" presStyleCnt="0"/>
      <dgm:spPr/>
    </dgm:pt>
    <dgm:pt modelId="{5C525CE9-4839-41A5-B6A6-BB6892DDB30C}" type="pres">
      <dgm:prSet presAssocID="{B877FE2E-ED28-4DFE-BFD9-059D8A730263}" presName="Name9" presStyleLbl="sibTrans2D1" presStyleIdx="0" presStyleCnt="2"/>
      <dgm:spPr/>
    </dgm:pt>
    <dgm:pt modelId="{21B9122B-7D30-40AC-B8ED-138AE1BAD5BD}" type="pres">
      <dgm:prSet presAssocID="{68271478-35E8-464E-8090-CA7F7BAABDE9}" presName="composite2" presStyleCnt="0"/>
      <dgm:spPr/>
    </dgm:pt>
    <dgm:pt modelId="{E610CF5B-9FEB-4E49-B572-BDCFA342CF90}" type="pres">
      <dgm:prSet presAssocID="{68271478-35E8-464E-8090-CA7F7BAABDE9}" presName="dummyNode2" presStyleLbl="node1" presStyleIdx="0" presStyleCnt="3"/>
      <dgm:spPr/>
    </dgm:pt>
    <dgm:pt modelId="{F30AE7EE-965B-4286-8A5E-B2BE163E05B5}" type="pres">
      <dgm:prSet presAssocID="{68271478-35E8-464E-8090-CA7F7BAABDE9}" presName="childNode2" presStyleLbl="bgAcc1" presStyleIdx="1" presStyleCnt="3">
        <dgm:presLayoutVars>
          <dgm:bulletEnabled val="1"/>
        </dgm:presLayoutVars>
      </dgm:prSet>
      <dgm:spPr/>
    </dgm:pt>
    <dgm:pt modelId="{75518002-3DF8-45D7-9D62-DB72A06ECDF9}" type="pres">
      <dgm:prSet presAssocID="{68271478-35E8-464E-8090-CA7F7BAABDE9}" presName="childNode2tx" presStyleLbl="bgAcc1" presStyleIdx="1" presStyleCnt="3">
        <dgm:presLayoutVars>
          <dgm:bulletEnabled val="1"/>
        </dgm:presLayoutVars>
      </dgm:prSet>
      <dgm:spPr/>
    </dgm:pt>
    <dgm:pt modelId="{91736D1D-5454-43BE-AD1F-95F719C11509}" type="pres">
      <dgm:prSet presAssocID="{68271478-35E8-464E-8090-CA7F7BAABDE9}" presName="parentNode2" presStyleLbl="node1" presStyleIdx="1" presStyleCnt="3">
        <dgm:presLayoutVars>
          <dgm:chMax val="0"/>
          <dgm:bulletEnabled val="1"/>
        </dgm:presLayoutVars>
      </dgm:prSet>
      <dgm:spPr/>
    </dgm:pt>
    <dgm:pt modelId="{DEFD4348-0304-4136-8739-4BF0E1B5D4A5}" type="pres">
      <dgm:prSet presAssocID="{68271478-35E8-464E-8090-CA7F7BAABDE9}" presName="connSite2" presStyleCnt="0"/>
      <dgm:spPr/>
    </dgm:pt>
    <dgm:pt modelId="{1F11C05A-A54C-4445-85E8-15CFE3EE5BB9}" type="pres">
      <dgm:prSet presAssocID="{55A6D6B9-CDBE-467A-B523-F63AB22C9D23}" presName="Name18" presStyleLbl="sibTrans2D1" presStyleIdx="1" presStyleCnt="2"/>
      <dgm:spPr/>
    </dgm:pt>
    <dgm:pt modelId="{66995947-E1AE-4249-B1DD-E78010E6971E}" type="pres">
      <dgm:prSet presAssocID="{A515892E-4065-4246-A33B-15C815AB7AA4}" presName="composite1" presStyleCnt="0"/>
      <dgm:spPr/>
    </dgm:pt>
    <dgm:pt modelId="{1E22C085-4A8A-41A0-BF62-8304289E3EE2}" type="pres">
      <dgm:prSet presAssocID="{A515892E-4065-4246-A33B-15C815AB7AA4}" presName="dummyNode1" presStyleLbl="node1" presStyleIdx="1" presStyleCnt="3"/>
      <dgm:spPr/>
    </dgm:pt>
    <dgm:pt modelId="{543B57A5-F619-4450-BDE2-53E6293E7603}" type="pres">
      <dgm:prSet presAssocID="{A515892E-4065-4246-A33B-15C815AB7AA4}" presName="childNode1" presStyleLbl="bgAcc1" presStyleIdx="2" presStyleCnt="3">
        <dgm:presLayoutVars>
          <dgm:bulletEnabled val="1"/>
        </dgm:presLayoutVars>
      </dgm:prSet>
      <dgm:spPr/>
    </dgm:pt>
    <dgm:pt modelId="{B6D9CD32-20E8-433D-806D-7CA2EB5F1592}" type="pres">
      <dgm:prSet presAssocID="{A515892E-4065-4246-A33B-15C815AB7AA4}" presName="childNode1tx" presStyleLbl="bgAcc1" presStyleIdx="2" presStyleCnt="3">
        <dgm:presLayoutVars>
          <dgm:bulletEnabled val="1"/>
        </dgm:presLayoutVars>
      </dgm:prSet>
      <dgm:spPr/>
    </dgm:pt>
    <dgm:pt modelId="{9E1A3C12-CBDC-4517-9D74-837EE7840E1B}" type="pres">
      <dgm:prSet presAssocID="{A515892E-4065-4246-A33B-15C815AB7AA4}" presName="parentNode1" presStyleLbl="node1" presStyleIdx="2" presStyleCnt="3">
        <dgm:presLayoutVars>
          <dgm:chMax val="1"/>
          <dgm:bulletEnabled val="1"/>
        </dgm:presLayoutVars>
      </dgm:prSet>
      <dgm:spPr/>
    </dgm:pt>
    <dgm:pt modelId="{1CE4DFCC-6AAE-4BE4-9AE3-19829E77D9CC}" type="pres">
      <dgm:prSet presAssocID="{A515892E-4065-4246-A33B-15C815AB7AA4}" presName="connSite1" presStyleCnt="0"/>
      <dgm:spPr/>
    </dgm:pt>
  </dgm:ptLst>
  <dgm:cxnLst>
    <dgm:cxn modelId="{5283AD0B-076E-418A-A2DA-D00F5A746E08}" type="presOf" srcId="{A515892E-4065-4246-A33B-15C815AB7AA4}" destId="{9E1A3C12-CBDC-4517-9D74-837EE7840E1B}" srcOrd="0" destOrd="0" presId="urn:microsoft.com/office/officeart/2005/8/layout/hProcess4"/>
    <dgm:cxn modelId="{F5D9E217-0A0D-4D3C-9A5F-C4C2E9946BD0}" type="presOf" srcId="{B877FE2E-ED28-4DFE-BFD9-059D8A730263}" destId="{5C525CE9-4839-41A5-B6A6-BB6892DDB30C}" srcOrd="0" destOrd="0" presId="urn:microsoft.com/office/officeart/2005/8/layout/hProcess4"/>
    <dgm:cxn modelId="{6C0EBE23-0258-4EE8-9466-AEE2E13E9A2F}" srcId="{A515892E-4065-4246-A33B-15C815AB7AA4}" destId="{CAA49161-6EB3-4390-B820-46DFA36A48BB}" srcOrd="0" destOrd="0" parTransId="{D59CF39E-41AB-4640-B8C8-7360C6DAA771}" sibTransId="{0192F3B6-F0C2-4CDB-96F2-9EFB2676A42B}"/>
    <dgm:cxn modelId="{50CCC936-A302-4F0B-99AA-9FF5C5D608B2}" type="presOf" srcId="{68271478-35E8-464E-8090-CA7F7BAABDE9}" destId="{91736D1D-5454-43BE-AD1F-95F719C11509}" srcOrd="0" destOrd="0" presId="urn:microsoft.com/office/officeart/2005/8/layout/hProcess4"/>
    <dgm:cxn modelId="{3BBE3539-DDA5-494F-8F74-25D218044AF6}" srcId="{5BF0F418-794F-4B1E-BF69-D6D87DD2BF00}" destId="{68271478-35E8-464E-8090-CA7F7BAABDE9}" srcOrd="1" destOrd="0" parTransId="{4EF69DD9-DC94-4756-9BCC-F5E17B937E32}" sibTransId="{55A6D6B9-CDBE-467A-B523-F63AB22C9D23}"/>
    <dgm:cxn modelId="{246E7B60-A0D7-43C9-B548-F1746EC3F3BC}" type="presOf" srcId="{94E54171-3255-4D11-AD6B-5F04C5B6295E}" destId="{75518002-3DF8-45D7-9D62-DB72A06ECDF9}" srcOrd="1" destOrd="0" presId="urn:microsoft.com/office/officeart/2005/8/layout/hProcess4"/>
    <dgm:cxn modelId="{89249945-049F-4310-A41C-3C5E4695FFFB}" type="presOf" srcId="{CAA49161-6EB3-4390-B820-46DFA36A48BB}" destId="{B6D9CD32-20E8-433D-806D-7CA2EB5F1592}" srcOrd="1" destOrd="0" presId="urn:microsoft.com/office/officeart/2005/8/layout/hProcess4"/>
    <dgm:cxn modelId="{D6AEAE4D-A976-40E8-83FE-CAD191AA9B42}" type="presOf" srcId="{55A6D6B9-CDBE-467A-B523-F63AB22C9D23}" destId="{1F11C05A-A54C-4445-85E8-15CFE3EE5BB9}" srcOrd="0" destOrd="0" presId="urn:microsoft.com/office/officeart/2005/8/layout/hProcess4"/>
    <dgm:cxn modelId="{ACB8595A-B875-4AB5-BC75-58021D5946E8}" srcId="{5BF0F418-794F-4B1E-BF69-D6D87DD2BF00}" destId="{A515892E-4065-4246-A33B-15C815AB7AA4}" srcOrd="2" destOrd="0" parTransId="{0236631E-17E5-4A44-90F4-8B8F3486C20A}" sibTransId="{E5AC1348-6013-4140-9169-12E9941F8828}"/>
    <dgm:cxn modelId="{D0B51EAB-3A87-4942-A3A4-339CF7B8AD8D}" srcId="{68271478-35E8-464E-8090-CA7F7BAABDE9}" destId="{94E54171-3255-4D11-AD6B-5F04C5B6295E}" srcOrd="0" destOrd="0" parTransId="{A7518BD0-CE4A-41FE-895B-E4F8865E9C16}" sibTransId="{BC5E33F0-F67F-47EC-AA5C-1E809C79223C}"/>
    <dgm:cxn modelId="{F7A421AD-861F-404D-8F1B-1DCAAD1A9DD8}" type="presOf" srcId="{89340A9D-57C6-42FA-9C3F-CF006EB87035}" destId="{5C882E09-101B-40C3-89D4-D9672B6DAB75}" srcOrd="1" destOrd="0" presId="urn:microsoft.com/office/officeart/2005/8/layout/hProcess4"/>
    <dgm:cxn modelId="{002DAFB6-12CB-41F7-9B1B-F6157A3D7F8A}" srcId="{48F0AA7F-3B36-4690-8C51-B3957D023A47}" destId="{89340A9D-57C6-42FA-9C3F-CF006EB87035}" srcOrd="0" destOrd="0" parTransId="{E5DD8533-1414-4BBB-9407-4F4BFC722A68}" sibTransId="{A4379DFE-CD99-4B7B-B4A5-CA7391354938}"/>
    <dgm:cxn modelId="{B7ADDDB7-64C3-45DB-95B7-18E37CD4289E}" type="presOf" srcId="{CAA49161-6EB3-4390-B820-46DFA36A48BB}" destId="{543B57A5-F619-4450-BDE2-53E6293E7603}" srcOrd="0" destOrd="0" presId="urn:microsoft.com/office/officeart/2005/8/layout/hProcess4"/>
    <dgm:cxn modelId="{34D5C9BE-C865-4E1A-8878-96A389D421F8}" type="presOf" srcId="{89340A9D-57C6-42FA-9C3F-CF006EB87035}" destId="{246EBE53-2E96-48BC-BC74-D85A2B0BB38C}" srcOrd="0" destOrd="0" presId="urn:microsoft.com/office/officeart/2005/8/layout/hProcess4"/>
    <dgm:cxn modelId="{E22789C0-B7C2-4915-B597-336DE7B04091}" type="presOf" srcId="{48F0AA7F-3B36-4690-8C51-B3957D023A47}" destId="{E9555E0B-1360-4CA0-86E2-1871DE8103CC}" srcOrd="0" destOrd="0" presId="urn:microsoft.com/office/officeart/2005/8/layout/hProcess4"/>
    <dgm:cxn modelId="{0AFEEBC3-76E1-4FBF-A720-C810664EF7A8}" type="presOf" srcId="{94E54171-3255-4D11-AD6B-5F04C5B6295E}" destId="{F30AE7EE-965B-4286-8A5E-B2BE163E05B5}" srcOrd="0" destOrd="0" presId="urn:microsoft.com/office/officeart/2005/8/layout/hProcess4"/>
    <dgm:cxn modelId="{A3C9ABCD-D0B1-4480-92F5-1576789A15DC}" srcId="{5BF0F418-794F-4B1E-BF69-D6D87DD2BF00}" destId="{48F0AA7F-3B36-4690-8C51-B3957D023A47}" srcOrd="0" destOrd="0" parTransId="{2B51CF70-1E95-447B-9934-1B94D5D740B9}" sibTransId="{B877FE2E-ED28-4DFE-BFD9-059D8A730263}"/>
    <dgm:cxn modelId="{3C2B6FE1-8C91-42E7-9F03-D3EEB2B44552}" type="presOf" srcId="{5BF0F418-794F-4B1E-BF69-D6D87DD2BF00}" destId="{24747BE2-A722-403F-A463-82DD63295D40}" srcOrd="0" destOrd="0" presId="urn:microsoft.com/office/officeart/2005/8/layout/hProcess4"/>
    <dgm:cxn modelId="{C27F97C5-3881-4F39-B6DB-B14E8D0B3178}" type="presParOf" srcId="{24747BE2-A722-403F-A463-82DD63295D40}" destId="{BDE2E481-349B-4706-8C09-89D654955F22}" srcOrd="0" destOrd="0" presId="urn:microsoft.com/office/officeart/2005/8/layout/hProcess4"/>
    <dgm:cxn modelId="{071D395D-74A0-45BE-AD86-D029BEB68FF7}" type="presParOf" srcId="{24747BE2-A722-403F-A463-82DD63295D40}" destId="{2CEAC13C-B8BD-4DF5-9215-5BDB07803F40}" srcOrd="1" destOrd="0" presId="urn:microsoft.com/office/officeart/2005/8/layout/hProcess4"/>
    <dgm:cxn modelId="{BB8915CC-ABAE-4CB7-B7E0-2432AF201D11}" type="presParOf" srcId="{24747BE2-A722-403F-A463-82DD63295D40}" destId="{A1FE8EA0-2529-496F-8D58-254A941D1A8F}" srcOrd="2" destOrd="0" presId="urn:microsoft.com/office/officeart/2005/8/layout/hProcess4"/>
    <dgm:cxn modelId="{67C2BD51-C9DF-429C-A7D9-51643DE33620}" type="presParOf" srcId="{A1FE8EA0-2529-496F-8D58-254A941D1A8F}" destId="{8C45E6A1-0B39-473E-BC5D-57DE6F134F77}" srcOrd="0" destOrd="0" presId="urn:microsoft.com/office/officeart/2005/8/layout/hProcess4"/>
    <dgm:cxn modelId="{82191F24-A6B3-40A6-9D73-6D18CF6859AF}" type="presParOf" srcId="{8C45E6A1-0B39-473E-BC5D-57DE6F134F77}" destId="{088005AA-8921-4937-B8A9-581F2969664B}" srcOrd="0" destOrd="0" presId="urn:microsoft.com/office/officeart/2005/8/layout/hProcess4"/>
    <dgm:cxn modelId="{F06C7C20-FD46-444B-936A-5807C6C55C0E}" type="presParOf" srcId="{8C45E6A1-0B39-473E-BC5D-57DE6F134F77}" destId="{246EBE53-2E96-48BC-BC74-D85A2B0BB38C}" srcOrd="1" destOrd="0" presId="urn:microsoft.com/office/officeart/2005/8/layout/hProcess4"/>
    <dgm:cxn modelId="{13A4762E-52B6-4F15-A847-6829DF8BB36F}" type="presParOf" srcId="{8C45E6A1-0B39-473E-BC5D-57DE6F134F77}" destId="{5C882E09-101B-40C3-89D4-D9672B6DAB75}" srcOrd="2" destOrd="0" presId="urn:microsoft.com/office/officeart/2005/8/layout/hProcess4"/>
    <dgm:cxn modelId="{F402B789-CCE3-418B-A49E-F1669E485F78}" type="presParOf" srcId="{8C45E6A1-0B39-473E-BC5D-57DE6F134F77}" destId="{E9555E0B-1360-4CA0-86E2-1871DE8103CC}" srcOrd="3" destOrd="0" presId="urn:microsoft.com/office/officeart/2005/8/layout/hProcess4"/>
    <dgm:cxn modelId="{37F38732-02D8-4061-852C-DB7749DF7532}" type="presParOf" srcId="{8C45E6A1-0B39-473E-BC5D-57DE6F134F77}" destId="{083B68AC-D182-4A03-B934-E70D135CA435}" srcOrd="4" destOrd="0" presId="urn:microsoft.com/office/officeart/2005/8/layout/hProcess4"/>
    <dgm:cxn modelId="{6B92CB62-16E6-4774-AF9E-6EE1DF52FF30}" type="presParOf" srcId="{A1FE8EA0-2529-496F-8D58-254A941D1A8F}" destId="{5C525CE9-4839-41A5-B6A6-BB6892DDB30C}" srcOrd="1" destOrd="0" presId="urn:microsoft.com/office/officeart/2005/8/layout/hProcess4"/>
    <dgm:cxn modelId="{B681B1A1-54B2-4FE7-B219-E17E12658D21}" type="presParOf" srcId="{A1FE8EA0-2529-496F-8D58-254A941D1A8F}" destId="{21B9122B-7D30-40AC-B8ED-138AE1BAD5BD}" srcOrd="2" destOrd="0" presId="urn:microsoft.com/office/officeart/2005/8/layout/hProcess4"/>
    <dgm:cxn modelId="{742E3F45-8F7E-4118-86FE-EFA261D9A5D0}" type="presParOf" srcId="{21B9122B-7D30-40AC-B8ED-138AE1BAD5BD}" destId="{E610CF5B-9FEB-4E49-B572-BDCFA342CF90}" srcOrd="0" destOrd="0" presId="urn:microsoft.com/office/officeart/2005/8/layout/hProcess4"/>
    <dgm:cxn modelId="{E4421ADB-E95C-4E60-8E21-0AB09AB103F7}" type="presParOf" srcId="{21B9122B-7D30-40AC-B8ED-138AE1BAD5BD}" destId="{F30AE7EE-965B-4286-8A5E-B2BE163E05B5}" srcOrd="1" destOrd="0" presId="urn:microsoft.com/office/officeart/2005/8/layout/hProcess4"/>
    <dgm:cxn modelId="{0FD6CA2D-89F7-4418-AD2E-6575EE855892}" type="presParOf" srcId="{21B9122B-7D30-40AC-B8ED-138AE1BAD5BD}" destId="{75518002-3DF8-45D7-9D62-DB72A06ECDF9}" srcOrd="2" destOrd="0" presId="urn:microsoft.com/office/officeart/2005/8/layout/hProcess4"/>
    <dgm:cxn modelId="{16E9B86D-BFFC-466A-B57A-A903A0226347}" type="presParOf" srcId="{21B9122B-7D30-40AC-B8ED-138AE1BAD5BD}" destId="{91736D1D-5454-43BE-AD1F-95F719C11509}" srcOrd="3" destOrd="0" presId="urn:microsoft.com/office/officeart/2005/8/layout/hProcess4"/>
    <dgm:cxn modelId="{C9C041F0-BF3C-4D24-B953-740E9480E570}" type="presParOf" srcId="{21B9122B-7D30-40AC-B8ED-138AE1BAD5BD}" destId="{DEFD4348-0304-4136-8739-4BF0E1B5D4A5}" srcOrd="4" destOrd="0" presId="urn:microsoft.com/office/officeart/2005/8/layout/hProcess4"/>
    <dgm:cxn modelId="{ABD1B4EC-516C-4E49-A89A-48BBD3BDBF24}" type="presParOf" srcId="{A1FE8EA0-2529-496F-8D58-254A941D1A8F}" destId="{1F11C05A-A54C-4445-85E8-15CFE3EE5BB9}" srcOrd="3" destOrd="0" presId="urn:microsoft.com/office/officeart/2005/8/layout/hProcess4"/>
    <dgm:cxn modelId="{445BBA7A-77A3-4119-88EB-0DEF0E67225E}" type="presParOf" srcId="{A1FE8EA0-2529-496F-8D58-254A941D1A8F}" destId="{66995947-E1AE-4249-B1DD-E78010E6971E}" srcOrd="4" destOrd="0" presId="urn:microsoft.com/office/officeart/2005/8/layout/hProcess4"/>
    <dgm:cxn modelId="{891FB96F-C9AE-4A67-8F80-DEB2BBA42E59}" type="presParOf" srcId="{66995947-E1AE-4249-B1DD-E78010E6971E}" destId="{1E22C085-4A8A-41A0-BF62-8304289E3EE2}" srcOrd="0" destOrd="0" presId="urn:microsoft.com/office/officeart/2005/8/layout/hProcess4"/>
    <dgm:cxn modelId="{4BCC8759-3168-4D95-8107-FDB9C3A478D5}" type="presParOf" srcId="{66995947-E1AE-4249-B1DD-E78010E6971E}" destId="{543B57A5-F619-4450-BDE2-53E6293E7603}" srcOrd="1" destOrd="0" presId="urn:microsoft.com/office/officeart/2005/8/layout/hProcess4"/>
    <dgm:cxn modelId="{A620AD40-EDD2-4ADB-97C2-5E9BEDA5B86C}" type="presParOf" srcId="{66995947-E1AE-4249-B1DD-E78010E6971E}" destId="{B6D9CD32-20E8-433D-806D-7CA2EB5F1592}" srcOrd="2" destOrd="0" presId="urn:microsoft.com/office/officeart/2005/8/layout/hProcess4"/>
    <dgm:cxn modelId="{6DE18CB3-AB6C-48AE-A319-07CE4A2291C4}" type="presParOf" srcId="{66995947-E1AE-4249-B1DD-E78010E6971E}" destId="{9E1A3C12-CBDC-4517-9D74-837EE7840E1B}" srcOrd="3" destOrd="0" presId="urn:microsoft.com/office/officeart/2005/8/layout/hProcess4"/>
    <dgm:cxn modelId="{E0399E76-0FE9-46D4-8BDF-AE921DD8DAA5}" type="presParOf" srcId="{66995947-E1AE-4249-B1DD-E78010E6971E}" destId="{1CE4DFCC-6AAE-4BE4-9AE3-19829E77D9C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EBE53-2E96-48BC-BC74-D85A2B0BB38C}">
      <dsp:nvSpPr>
        <dsp:cNvPr id="0" name=""/>
        <dsp:cNvSpPr/>
      </dsp:nvSpPr>
      <dsp:spPr>
        <a:xfrm>
          <a:off x="69089" y="823874"/>
          <a:ext cx="1919434" cy="158313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a:ea typeface="Calibri"/>
              <a:cs typeface="Calibri"/>
            </a:rPr>
            <a:t>Leveraging ML for more accurate forecasts of student outcomes.</a:t>
          </a:r>
          <a:endParaRPr lang="en-US" sz="1500" kern="1200"/>
        </a:p>
      </dsp:txBody>
      <dsp:txXfrm>
        <a:off x="105521" y="860306"/>
        <a:ext cx="1846570" cy="1171025"/>
      </dsp:txXfrm>
    </dsp:sp>
    <dsp:sp modelId="{5C525CE9-4839-41A5-B6A6-BB6892DDB30C}">
      <dsp:nvSpPr>
        <dsp:cNvPr id="0" name=""/>
        <dsp:cNvSpPr/>
      </dsp:nvSpPr>
      <dsp:spPr>
        <a:xfrm>
          <a:off x="1134097" y="1151851"/>
          <a:ext cx="2189279" cy="2189279"/>
        </a:xfrm>
        <a:prstGeom prst="leftCircularArrow">
          <a:avLst>
            <a:gd name="adj1" fmla="val 3483"/>
            <a:gd name="adj2" fmla="val 432010"/>
            <a:gd name="adj3" fmla="val 2207521"/>
            <a:gd name="adj4" fmla="val 9024489"/>
            <a:gd name="adj5" fmla="val 406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555E0B-1360-4CA0-86E2-1871DE8103CC}">
      <dsp:nvSpPr>
        <dsp:cNvPr id="0" name=""/>
        <dsp:cNvSpPr/>
      </dsp:nvSpPr>
      <dsp:spPr>
        <a:xfrm>
          <a:off x="495630" y="2067763"/>
          <a:ext cx="1706163" cy="6784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l" defTabSz="844550" rtl="0">
            <a:lnSpc>
              <a:spcPct val="90000"/>
            </a:lnSpc>
            <a:spcBef>
              <a:spcPct val="0"/>
            </a:spcBef>
            <a:spcAft>
              <a:spcPct val="35000"/>
            </a:spcAft>
            <a:buNone/>
          </a:pPr>
          <a:r>
            <a:rPr lang="en-US" sz="1900" kern="1200"/>
            <a:t>Enhanced </a:t>
          </a:r>
          <a:r>
            <a:rPr lang="en-US" sz="1900" kern="1200">
              <a:latin typeface="Calibri Light" panose="020F0302020204030204"/>
            </a:rPr>
            <a:t>Predictability</a:t>
          </a:r>
        </a:p>
      </dsp:txBody>
      <dsp:txXfrm>
        <a:off x="515502" y="2087635"/>
        <a:ext cx="1666419" cy="638741"/>
      </dsp:txXfrm>
    </dsp:sp>
    <dsp:sp modelId="{F30AE7EE-965B-4286-8A5E-B2BE163E05B5}">
      <dsp:nvSpPr>
        <dsp:cNvPr id="0" name=""/>
        <dsp:cNvSpPr/>
      </dsp:nvSpPr>
      <dsp:spPr>
        <a:xfrm>
          <a:off x="2564921" y="823874"/>
          <a:ext cx="1919434" cy="158313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a:ea typeface="Calibri"/>
              <a:cs typeface="Calibri"/>
            </a:rPr>
            <a:t>Addressing challenges in multi-class classification within educational datasets.</a:t>
          </a:r>
          <a:endParaRPr lang="en-US" sz="1500" kern="1200"/>
        </a:p>
      </dsp:txBody>
      <dsp:txXfrm>
        <a:off x="2601353" y="1199549"/>
        <a:ext cx="1846570" cy="1171025"/>
      </dsp:txXfrm>
    </dsp:sp>
    <dsp:sp modelId="{1F11C05A-A54C-4445-85E8-15CFE3EE5BB9}">
      <dsp:nvSpPr>
        <dsp:cNvPr id="0" name=""/>
        <dsp:cNvSpPr/>
      </dsp:nvSpPr>
      <dsp:spPr>
        <a:xfrm>
          <a:off x="3613934" y="-172322"/>
          <a:ext cx="2434540" cy="2434540"/>
        </a:xfrm>
        <a:prstGeom prst="circularArrow">
          <a:avLst>
            <a:gd name="adj1" fmla="val 3132"/>
            <a:gd name="adj2" fmla="val 385268"/>
            <a:gd name="adj3" fmla="val 19439221"/>
            <a:gd name="adj4" fmla="val 12575511"/>
            <a:gd name="adj5" fmla="val 3654"/>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736D1D-5454-43BE-AD1F-95F719C11509}">
      <dsp:nvSpPr>
        <dsp:cNvPr id="0" name=""/>
        <dsp:cNvSpPr/>
      </dsp:nvSpPr>
      <dsp:spPr>
        <a:xfrm>
          <a:off x="2991462" y="484632"/>
          <a:ext cx="1706163" cy="678485"/>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l" defTabSz="844550" rtl="0">
            <a:lnSpc>
              <a:spcPct val="90000"/>
            </a:lnSpc>
            <a:spcBef>
              <a:spcPct val="0"/>
            </a:spcBef>
            <a:spcAft>
              <a:spcPct val="35000"/>
            </a:spcAft>
            <a:buNone/>
          </a:pPr>
          <a:r>
            <a:rPr lang="en-US" sz="1900" kern="1200"/>
            <a:t>Complex Data Handling</a:t>
          </a:r>
          <a:endParaRPr lang="en-US" sz="1900" kern="1200">
            <a:latin typeface="Calibri Light" panose="020F0302020204030204"/>
          </a:endParaRPr>
        </a:p>
      </dsp:txBody>
      <dsp:txXfrm>
        <a:off x="3011334" y="504504"/>
        <a:ext cx="1666419" cy="638741"/>
      </dsp:txXfrm>
    </dsp:sp>
    <dsp:sp modelId="{543B57A5-F619-4450-BDE2-53E6293E7603}">
      <dsp:nvSpPr>
        <dsp:cNvPr id="0" name=""/>
        <dsp:cNvSpPr/>
      </dsp:nvSpPr>
      <dsp:spPr>
        <a:xfrm>
          <a:off x="5060753" y="823874"/>
          <a:ext cx="1919434" cy="158313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Testing diverse models to assess their effectiveness across varying complexities.</a:t>
          </a:r>
        </a:p>
      </dsp:txBody>
      <dsp:txXfrm>
        <a:off x="5097185" y="860306"/>
        <a:ext cx="1846570" cy="1171025"/>
      </dsp:txXfrm>
    </dsp:sp>
    <dsp:sp modelId="{9E1A3C12-CBDC-4517-9D74-837EE7840E1B}">
      <dsp:nvSpPr>
        <dsp:cNvPr id="0" name=""/>
        <dsp:cNvSpPr/>
      </dsp:nvSpPr>
      <dsp:spPr>
        <a:xfrm>
          <a:off x="5487294" y="2067763"/>
          <a:ext cx="1706163" cy="67848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US" sz="1900" kern="1200"/>
            <a:t>Strategic Model Selection</a:t>
          </a:r>
          <a:endParaRPr lang="en-US" sz="1900" kern="1200">
            <a:latin typeface="Calibri Light" panose="020F0302020204030204"/>
          </a:endParaRPr>
        </a:p>
      </dsp:txBody>
      <dsp:txXfrm>
        <a:off x="5507166" y="2087635"/>
        <a:ext cx="1666419" cy="638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4A5F-EF8C-58AB-963A-E0E845050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060E1-C8EF-1147-5570-49041919CB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CCA680-2862-80A8-E92D-8B599C5C8C04}"/>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E8A1E56D-AD29-D7BC-203B-F94944A6B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90090-486D-24C3-7D15-9EB26C9A9A4B}"/>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70371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83B4-4D67-74B2-09EB-BED4197C1C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D7CA0A-C65C-5E8B-5601-CD885133C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B9E14-B9EB-810F-0399-B26F06DFA9AC}"/>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EF39D593-D25E-09AF-9959-0ACAD778A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C5C11-BD24-52B3-EBAE-0252F3AB76D3}"/>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121556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709B84-BDD4-76CF-0280-F8FE5500EC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FB3F57-2735-B482-D0A9-87D9AB0053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197CE-E663-4907-9AA0-F33DF3C66C71}"/>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62BCCD59-857C-4D0D-6C8B-D22D4409E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4FEDA-E0A6-7815-E68E-25DABDF22A3E}"/>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391404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8410C-4567-4380-3662-82307C032AE4}"/>
              </a:ext>
            </a:extLst>
          </p:cNvPr>
          <p:cNvSpPr>
            <a:spLocks noGrp="1"/>
          </p:cNvSpPr>
          <p:nvPr>
            <p:ph type="dt" sz="half" idx="10"/>
          </p:nvPr>
        </p:nvSpPr>
        <p:spPr/>
        <p:txBody>
          <a:bodyPr/>
          <a:lstStyle/>
          <a:p>
            <a:fld id="{B993B9F6-B6FE-D84E-A0DF-D0732288F265}" type="datetimeFigureOut">
              <a:rPr lang="en-US" smtClean="0"/>
              <a:t>12/11/2025</a:t>
            </a:fld>
            <a:endParaRPr lang="en-US"/>
          </a:p>
        </p:txBody>
      </p:sp>
      <p:sp>
        <p:nvSpPr>
          <p:cNvPr id="3" name="Footer Placeholder 2">
            <a:extLst>
              <a:ext uri="{FF2B5EF4-FFF2-40B4-BE49-F238E27FC236}">
                <a16:creationId xmlns:a16="http://schemas.microsoft.com/office/drawing/2014/main" id="{BFE9F16D-04F4-0C08-AB2A-39ECEDFBB1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FC02B-9F3B-B52D-0E71-61B96D8DE602}"/>
              </a:ext>
            </a:extLst>
          </p:cNvPr>
          <p:cNvSpPr>
            <a:spLocks noGrp="1"/>
          </p:cNvSpPr>
          <p:nvPr>
            <p:ph type="sldNum" sz="quarter" idx="12"/>
          </p:nvPr>
        </p:nvSpPr>
        <p:spPr/>
        <p:txBody>
          <a:bodyPr/>
          <a:lstStyle/>
          <a:p>
            <a:fld id="{3C602615-39BA-C944-BFD9-A400C867F192}" type="slidenum">
              <a:rPr lang="en-US" smtClean="0"/>
              <a:t>‹#›</a:t>
            </a:fld>
            <a:endParaRPr lang="en-US"/>
          </a:p>
        </p:txBody>
      </p:sp>
    </p:spTree>
    <p:extLst>
      <p:ext uri="{BB962C8B-B14F-4D97-AF65-F5344CB8AC3E}">
        <p14:creationId xmlns:p14="http://schemas.microsoft.com/office/powerpoint/2010/main" val="310557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DDD3-FB0C-AE96-59FC-79A4659D9D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CCB2B3-B8ED-577E-38D8-EF9482DF7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DD921-C66F-0994-DA26-7A4375D7DAEB}"/>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DE951744-5A99-F518-069D-7085DB28A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51EC7-3852-4E1B-1255-06A717591E01}"/>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2172625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01EB-E729-9FBC-9F95-8F1609BD15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4FDE7-4F81-A1D1-D5D9-C553F4DBD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E13E4-30D0-D3D6-312D-C090CBEAF300}"/>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634C6D1E-F85C-2D46-BE03-D168DD86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24AE9-3031-2C96-6EF5-C3ABFD23A93E}"/>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3236704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E70C-138C-2BE5-1C5A-2DEB46206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BDB02-79BA-98AF-9B40-2D562DAF0B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E07B2-45A9-DF73-FD83-F7FE058F536F}"/>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33E82454-9482-2F84-9354-CDBD50D7F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E647F-6A1D-28E2-F186-9BBCBCF171DF}"/>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191795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A2C9-A7D1-BBC9-2B0F-9502993C2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426BA0-CEE0-1A46-D481-4C94A6B446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FE0160-3C53-8BB2-87B7-9836B9BFD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0EEC9C-9869-8CB7-CBE8-5E0B63717620}"/>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6" name="Footer Placeholder 5">
            <a:extLst>
              <a:ext uri="{FF2B5EF4-FFF2-40B4-BE49-F238E27FC236}">
                <a16:creationId xmlns:a16="http://schemas.microsoft.com/office/drawing/2014/main" id="{7B744124-7D5C-1363-E247-BD79EFE99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46679-4C1E-562A-B778-D723F987487F}"/>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269084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CC5A-B95E-F854-A747-6C5F147C8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9D0027-35F4-E329-F123-2FD00342A6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862C98-D80D-5400-E3FA-EE77A0D1E7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0DEC26-835E-3C3F-6DD7-166B8C7072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12E572-D331-3317-2BB5-B8C223474A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AFD64D-3753-B7D3-4FDD-A78D199901C7}"/>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8" name="Footer Placeholder 7">
            <a:extLst>
              <a:ext uri="{FF2B5EF4-FFF2-40B4-BE49-F238E27FC236}">
                <a16:creationId xmlns:a16="http://schemas.microsoft.com/office/drawing/2014/main" id="{FA93A08E-0D4B-39B5-1436-AA64644053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7FD764-0F22-5268-641C-403631AB439C}"/>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312629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02F2-7709-C237-6B25-5F74AB5C7C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2AB3F0-5451-30E5-7A56-5843333910B4}"/>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4" name="Footer Placeholder 3">
            <a:extLst>
              <a:ext uri="{FF2B5EF4-FFF2-40B4-BE49-F238E27FC236}">
                <a16:creationId xmlns:a16="http://schemas.microsoft.com/office/drawing/2014/main" id="{7579CA31-B501-74F4-98E5-237663321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96E5E-232B-6219-3D0D-DBEB4E7ADE6A}"/>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222020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AC4A3-6469-5977-2599-BF2100263592}"/>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3" name="Footer Placeholder 2">
            <a:extLst>
              <a:ext uri="{FF2B5EF4-FFF2-40B4-BE49-F238E27FC236}">
                <a16:creationId xmlns:a16="http://schemas.microsoft.com/office/drawing/2014/main" id="{5CBE0328-6BB6-5B3F-29B1-45295EA5AB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24281-95E8-C1E0-930E-E14236D9E735}"/>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45622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2239-0E35-BE4C-FAAB-4C811672B5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39BB53-E0B3-334F-ACA3-53FC9DAC42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51F59-5B90-F0B6-608D-54B8D0529BB3}"/>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478098E2-1D17-C672-B895-1CAEF7347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52DBF-3A1C-1458-F002-32CA0135B668}"/>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134850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7A4B-C462-DE38-C588-DB6B24657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CB6010-AB1E-266D-83D5-91F4C70F2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9EC7C-910A-33FF-5925-888954343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C356C-DEF4-FA50-F7CC-07593A0E5C0C}"/>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6" name="Footer Placeholder 5">
            <a:extLst>
              <a:ext uri="{FF2B5EF4-FFF2-40B4-BE49-F238E27FC236}">
                <a16:creationId xmlns:a16="http://schemas.microsoft.com/office/drawing/2014/main" id="{75B3FCBF-9D5F-782B-DFFD-332123900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89CA-C217-6646-D6D5-B7594BD6225F}"/>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1507040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CD8A-7211-1518-4DD3-6928AF4C5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249B33-B5B9-2C9F-92F4-5D9620AD8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446E85-E3DE-E8A3-7295-35A240746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DFE36-304F-4C18-3A29-C96331C2C8A2}"/>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6" name="Footer Placeholder 5">
            <a:extLst>
              <a:ext uri="{FF2B5EF4-FFF2-40B4-BE49-F238E27FC236}">
                <a16:creationId xmlns:a16="http://schemas.microsoft.com/office/drawing/2014/main" id="{DD007C01-35F0-BFE9-8CFD-8EEF0BC9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77FFC-4134-A940-B468-6E81ED1BFF7A}"/>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125410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E74E-D074-E16E-4C64-19CF9016E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C27309-5329-7A31-E69D-BE1EF352D1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C9FB4-D159-2F66-4F7F-A7F06BE24026}"/>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105B0107-ED28-C35A-5E7A-11DBA72A1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20342-8E24-997F-04CA-7B6BED41DFD6}"/>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45142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D81A55-6958-4D40-F1E0-13894C4801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0CA9E-1602-EBCB-38A1-B5E586AB41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32031-6B4E-7D3E-E792-214C613080AE}"/>
              </a:ext>
            </a:extLst>
          </p:cNvPr>
          <p:cNvSpPr>
            <a:spLocks noGrp="1"/>
          </p:cNvSpPr>
          <p:nvPr>
            <p:ph type="dt" sz="half" idx="10"/>
          </p:nvPr>
        </p:nvSpPr>
        <p:spPr/>
        <p:txBody>
          <a:body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592E1F64-B47D-FA87-5194-A3F153D78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EFB67-7A9D-A078-CE3D-2248A50807BD}"/>
              </a:ext>
            </a:extLst>
          </p:cNvPr>
          <p:cNvSpPr>
            <a:spLocks noGrp="1"/>
          </p:cNvSpPr>
          <p:nvPr>
            <p:ph type="sldNum" sz="quarter" idx="12"/>
          </p:nvPr>
        </p:nvSpPr>
        <p:spPr/>
        <p:txBody>
          <a:bodyPr/>
          <a:lstStyle/>
          <a:p>
            <a:fld id="{DA95488F-29FC-5049-957D-3DE07A7E3AD5}" type="slidenum">
              <a:rPr lang="en-US" smtClean="0"/>
              <a:t>‹#›</a:t>
            </a:fld>
            <a:endParaRPr lang="en-US"/>
          </a:p>
        </p:txBody>
      </p:sp>
    </p:spTree>
    <p:extLst>
      <p:ext uri="{BB962C8B-B14F-4D97-AF65-F5344CB8AC3E}">
        <p14:creationId xmlns:p14="http://schemas.microsoft.com/office/powerpoint/2010/main" val="21657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DE64-1F6F-82CE-1622-EB99225F5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1BF313-9D2E-372F-7E1A-3AB08AF3AB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78DAC-03C3-57AD-31B0-826E4F7E2C8F}"/>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653CE5DB-8EAD-9D9E-86D7-26BB69CAD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74385-B12A-9FFD-CB1B-6E011D6F797C}"/>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30006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98C4-F378-E0E5-702E-56171E7FB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C0E7FD-67CB-47C9-E4A9-7A81E7F0A3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B73DA-94F3-9734-978C-25287BC8B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97ACE-CD1A-A952-C773-708531437903}"/>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6" name="Footer Placeholder 5">
            <a:extLst>
              <a:ext uri="{FF2B5EF4-FFF2-40B4-BE49-F238E27FC236}">
                <a16:creationId xmlns:a16="http://schemas.microsoft.com/office/drawing/2014/main" id="{73272767-EB50-2440-A612-FCEB4F7C75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DBBDE-C48B-F550-D0CB-9301FC8510C5}"/>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17666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3ECC-4C85-8480-D96A-8A07FF300A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5942D-9424-01BC-FA65-B27DFBA3F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2A6580-1A96-3188-B5B3-B9FC403BDE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97276D-9B29-7EF7-CCDF-FCB5F8112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9D64B4-CB48-531E-501F-76B5DAE865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3F3C60-A117-8EDC-3929-752AE51F3AD5}"/>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8" name="Footer Placeholder 7">
            <a:extLst>
              <a:ext uri="{FF2B5EF4-FFF2-40B4-BE49-F238E27FC236}">
                <a16:creationId xmlns:a16="http://schemas.microsoft.com/office/drawing/2014/main" id="{14E515DD-C1CD-3A42-0A97-8C3159D5EF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F47C74-AAED-0FEE-6E47-8C3AF5C9673B}"/>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3117534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4BCC-D0D6-E543-C30B-DD5308FD7C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6E8FBE-C581-FCF1-FD13-1E8D4527EBFA}"/>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4" name="Footer Placeholder 3">
            <a:extLst>
              <a:ext uri="{FF2B5EF4-FFF2-40B4-BE49-F238E27FC236}">
                <a16:creationId xmlns:a16="http://schemas.microsoft.com/office/drawing/2014/main" id="{B9B44026-5246-314D-E180-DD628927CF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A394D1-DD61-DB65-03C1-02384BA0E686}"/>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2222276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81FB83-FF33-43B7-6F51-6D902ED18503}"/>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3" name="Footer Placeholder 2">
            <a:extLst>
              <a:ext uri="{FF2B5EF4-FFF2-40B4-BE49-F238E27FC236}">
                <a16:creationId xmlns:a16="http://schemas.microsoft.com/office/drawing/2014/main" id="{B9027BB5-48B7-DAF2-AAFD-2AA67C8A9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50CEB-04BE-D0CB-8CFD-872AABF15FB0}"/>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2054929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421A-E9C8-FFC9-A65C-3A9B5C96D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EBEE9A-0FB8-B17F-9187-87FA6F28F7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3A2113-ECB3-C732-7836-944511522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ADAD-5B0E-6BC1-9170-5AD0DF00DC12}"/>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6" name="Footer Placeholder 5">
            <a:extLst>
              <a:ext uri="{FF2B5EF4-FFF2-40B4-BE49-F238E27FC236}">
                <a16:creationId xmlns:a16="http://schemas.microsoft.com/office/drawing/2014/main" id="{D94E6BBF-3C2A-C8C6-7998-31BAE50BD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BEAE0-9BFB-57AE-A066-09D860411159}"/>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382897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509C-BFD9-97AD-2B87-12F8F799B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08E256-A0EA-B0B2-4DC5-2504180A7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84F14-46E6-D95D-7F61-773A92FBB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FDB0B-81B3-A024-FE59-45D1B61C15E7}"/>
              </a:ext>
            </a:extLst>
          </p:cNvPr>
          <p:cNvSpPr>
            <a:spLocks noGrp="1"/>
          </p:cNvSpPr>
          <p:nvPr>
            <p:ph type="dt" sz="half" idx="10"/>
          </p:nvPr>
        </p:nvSpPr>
        <p:spPr/>
        <p:txBody>
          <a:bodyPr/>
          <a:lstStyle/>
          <a:p>
            <a:fld id="{3B17FB6B-E9FA-CB40-8F5B-390DD995EB83}" type="datetimeFigureOut">
              <a:rPr lang="en-US" smtClean="0"/>
              <a:t>12/11/2025</a:t>
            </a:fld>
            <a:endParaRPr lang="en-US"/>
          </a:p>
        </p:txBody>
      </p:sp>
      <p:sp>
        <p:nvSpPr>
          <p:cNvPr id="6" name="Footer Placeholder 5">
            <a:extLst>
              <a:ext uri="{FF2B5EF4-FFF2-40B4-BE49-F238E27FC236}">
                <a16:creationId xmlns:a16="http://schemas.microsoft.com/office/drawing/2014/main" id="{0898CE8E-A686-3667-1E52-27550025C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B6225-3E2D-4B78-F870-D9DEA36314DB}"/>
              </a:ext>
            </a:extLst>
          </p:cNvPr>
          <p:cNvSpPr>
            <a:spLocks noGrp="1"/>
          </p:cNvSpPr>
          <p:nvPr>
            <p:ph type="sldNum" sz="quarter" idx="12"/>
          </p:nvPr>
        </p:nvSpPr>
        <p:spPr/>
        <p:txBody>
          <a:bodyPr/>
          <a:lstStyle/>
          <a:p>
            <a:fld id="{43154B73-4761-224A-9E99-CBD74CC762D2}" type="slidenum">
              <a:rPr lang="en-US" smtClean="0"/>
              <a:t>‹#›</a:t>
            </a:fld>
            <a:endParaRPr lang="en-US"/>
          </a:p>
        </p:txBody>
      </p:sp>
    </p:spTree>
    <p:extLst>
      <p:ext uri="{BB962C8B-B14F-4D97-AF65-F5344CB8AC3E}">
        <p14:creationId xmlns:p14="http://schemas.microsoft.com/office/powerpoint/2010/main" val="137500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048E90-9312-EF4D-5851-0744FF2C98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9A6C0-A402-4DD8-CBD6-7722FED6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847A3-6212-600D-FE13-D1845D51C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7FB6B-E9FA-CB40-8F5B-390DD995EB83}" type="datetimeFigureOut">
              <a:rPr lang="en-US" smtClean="0"/>
              <a:t>12/11/2025</a:t>
            </a:fld>
            <a:endParaRPr lang="en-US"/>
          </a:p>
        </p:txBody>
      </p:sp>
      <p:sp>
        <p:nvSpPr>
          <p:cNvPr id="5" name="Footer Placeholder 4">
            <a:extLst>
              <a:ext uri="{FF2B5EF4-FFF2-40B4-BE49-F238E27FC236}">
                <a16:creationId xmlns:a16="http://schemas.microsoft.com/office/drawing/2014/main" id="{20C02593-7224-336B-7628-5195B56CC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FD69C4-02EE-3B2A-B654-A04D413AB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54B73-4761-224A-9E99-CBD74CC762D2}" type="slidenum">
              <a:rPr lang="en-US" smtClean="0"/>
              <a:t>‹#›</a:t>
            </a:fld>
            <a:endParaRPr lang="en-US"/>
          </a:p>
        </p:txBody>
      </p:sp>
    </p:spTree>
    <p:extLst>
      <p:ext uri="{BB962C8B-B14F-4D97-AF65-F5344CB8AC3E}">
        <p14:creationId xmlns:p14="http://schemas.microsoft.com/office/powerpoint/2010/main" val="1348256496"/>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A278C4-046A-A5F4-8E2D-3FDF28C31B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D90D9F-EB66-14C1-CE21-F9B020B66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C40D8-0BD1-BAC8-B8D2-B82D5730D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3B9F6-B6FE-D84E-A0DF-D0732288F265}" type="datetimeFigureOut">
              <a:rPr lang="en-US" smtClean="0"/>
              <a:t>12/11/2025</a:t>
            </a:fld>
            <a:endParaRPr lang="en-US"/>
          </a:p>
        </p:txBody>
      </p:sp>
      <p:sp>
        <p:nvSpPr>
          <p:cNvPr id="5" name="Footer Placeholder 4">
            <a:extLst>
              <a:ext uri="{FF2B5EF4-FFF2-40B4-BE49-F238E27FC236}">
                <a16:creationId xmlns:a16="http://schemas.microsoft.com/office/drawing/2014/main" id="{C3D83435-84EE-D20B-B8FC-58BD8C7ED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F71888-F152-D561-CF4F-8ABA5B3CC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02615-39BA-C944-BFD9-A400C867F192}" type="slidenum">
              <a:rPr lang="en-US" smtClean="0"/>
              <a:t>‹#›</a:t>
            </a:fld>
            <a:endParaRPr lang="en-US"/>
          </a:p>
        </p:txBody>
      </p:sp>
    </p:spTree>
    <p:extLst>
      <p:ext uri="{BB962C8B-B14F-4D97-AF65-F5344CB8AC3E}">
        <p14:creationId xmlns:p14="http://schemas.microsoft.com/office/powerpoint/2010/main" val="1372700466"/>
      </p:ext>
    </p:extLst>
  </p:cSld>
  <p:clrMap bg1="lt1" tx1="dk1" bg2="lt2" tx2="dk2" accent1="accent1" accent2="accent2" accent3="accent3" accent4="accent4" accent5="accent5" accent6="accent6" hlink="hlink" folHlink="folHlink"/>
  <p:sldLayoutIdLst>
    <p:sldLayoutId id="214748366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AF07D-2E09-EA5C-C316-1138C14E2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FA3256-B26B-E759-98B3-E6238B1FE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43A6B-0739-D578-B113-052FD38E3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71240-F12D-B24A-B350-AB797792BA3B}" type="datetimeFigureOut">
              <a:rPr lang="en-US" smtClean="0"/>
              <a:t>12/11/2025</a:t>
            </a:fld>
            <a:endParaRPr lang="en-US"/>
          </a:p>
        </p:txBody>
      </p:sp>
      <p:sp>
        <p:nvSpPr>
          <p:cNvPr id="5" name="Footer Placeholder 4">
            <a:extLst>
              <a:ext uri="{FF2B5EF4-FFF2-40B4-BE49-F238E27FC236}">
                <a16:creationId xmlns:a16="http://schemas.microsoft.com/office/drawing/2014/main" id="{58CC199E-77C0-4BBB-7D92-BC4A2FFB1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79F50E-3DA9-1AA2-1D92-1311EC530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5488F-29FC-5049-957D-3DE07A7E3AD5}" type="slidenum">
              <a:rPr lang="en-US" smtClean="0"/>
              <a:t>‹#›</a:t>
            </a:fld>
            <a:endParaRPr lang="en-US"/>
          </a:p>
        </p:txBody>
      </p:sp>
    </p:spTree>
    <p:extLst>
      <p:ext uri="{BB962C8B-B14F-4D97-AF65-F5344CB8AC3E}">
        <p14:creationId xmlns:p14="http://schemas.microsoft.com/office/powerpoint/2010/main" val="74726138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34.png"/><Relationship Id="rId1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8.sv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21.png"/><Relationship Id="rId16"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10.png"/><Relationship Id="rId1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18.sv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4.png"/><Relationship Id="rId3"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43.png"/><Relationship Id="rId2" Type="http://schemas.openxmlformats.org/officeDocument/2006/relationships/image" Target="../media/image39.png"/><Relationship Id="rId16" Type="http://schemas.openxmlformats.org/officeDocument/2006/relationships/image" Target="../media/image8.sv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42.svg"/><Relationship Id="rId5" Type="http://schemas.openxmlformats.org/officeDocument/2006/relationships/image" Target="../media/image18.svg"/><Relationship Id="rId15" Type="http://schemas.openxmlformats.org/officeDocument/2006/relationships/image" Target="../media/image7.png"/><Relationship Id="rId10" Type="http://schemas.openxmlformats.org/officeDocument/2006/relationships/image" Target="../media/image41.png"/><Relationship Id="rId4" Type="http://schemas.openxmlformats.org/officeDocument/2006/relationships/image" Target="../media/image17.png"/><Relationship Id="rId9" Type="http://schemas.openxmlformats.org/officeDocument/2006/relationships/image" Target="../media/image24.sv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4.sv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image" Target="../media/image22.svg"/><Relationship Id="rId11" Type="http://schemas.openxmlformats.org/officeDocument/2006/relationships/image" Target="../media/image19.sv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9.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svg"/><Relationship Id="rId3" Type="http://schemas.openxmlformats.org/officeDocument/2006/relationships/image" Target="../media/image22.svg"/><Relationship Id="rId7" Type="http://schemas.openxmlformats.org/officeDocument/2006/relationships/image" Target="../media/image9.png"/><Relationship Id="rId12" Type="http://schemas.openxmlformats.org/officeDocument/2006/relationships/image" Target="../media/image27.png"/><Relationship Id="rId2" Type="http://schemas.openxmlformats.org/officeDocument/2006/relationships/image" Target="../media/image21.png"/><Relationship Id="rId16"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18.svg"/><Relationship Id="rId5" Type="http://schemas.openxmlformats.org/officeDocument/2006/relationships/image" Target="../media/image25.png"/><Relationship Id="rId15" Type="http://schemas.openxmlformats.org/officeDocument/2006/relationships/image" Target="../media/image24.sv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svg"/><Relationship Id="rId3" Type="http://schemas.openxmlformats.org/officeDocument/2006/relationships/image" Target="../media/image22.svg"/><Relationship Id="rId7" Type="http://schemas.openxmlformats.org/officeDocument/2006/relationships/image" Target="../media/image9.png"/><Relationship Id="rId12"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18.svg"/><Relationship Id="rId5" Type="http://schemas.openxmlformats.org/officeDocument/2006/relationships/image" Target="../media/image30.png"/><Relationship Id="rId15" Type="http://schemas.openxmlformats.org/officeDocument/2006/relationships/image" Target="../media/image24.sv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8.sv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BD885-D00A-8652-0520-883F2EA1B16F}"/>
              </a:ext>
            </a:extLst>
          </p:cNvPr>
          <p:cNvSpPr/>
          <p:nvPr/>
        </p:nvSpPr>
        <p:spPr>
          <a:xfrm>
            <a:off x="21591" y="50782"/>
            <a:ext cx="12170409" cy="6739470"/>
          </a:xfrm>
          <a:prstGeom prst="rect">
            <a:avLst/>
          </a:prstGeom>
          <a:solidFill>
            <a:schemeClr val="accent6">
              <a:lumMod val="40000"/>
              <a:lumOff val="60000"/>
              <a:alpha val="99000"/>
            </a:schemeClr>
          </a:solidFill>
          <a:ln w="165100" cmpd="sng">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600" b="0" i="0" u="none" strike="noStrike" kern="1200" cap="none" spc="0" normalizeH="0" baseline="0" noProof="0">
              <a:ln>
                <a:noFill/>
              </a:ln>
              <a:solidFill>
                <a:prstClr val="black"/>
              </a:solidFill>
              <a:effectLst/>
              <a:uLnTx/>
              <a:uFillTx/>
              <a:latin typeface="Arial Rounded MT Bold" panose="020F0704030504030204" pitchFamily="34" charset="0"/>
              <a:ea typeface="+mn-ea"/>
              <a:cs typeface="Aharoni" panose="02010803020104030203" pitchFamily="2" charset="-79"/>
            </a:endParaRPr>
          </a:p>
        </p:txBody>
      </p:sp>
      <p:sp>
        <p:nvSpPr>
          <p:cNvPr id="6" name="TextBox 5">
            <a:extLst>
              <a:ext uri="{FF2B5EF4-FFF2-40B4-BE49-F238E27FC236}">
                <a16:creationId xmlns:a16="http://schemas.microsoft.com/office/drawing/2014/main" id="{A929A8DA-2AB8-306C-7629-63C46B96072F}"/>
              </a:ext>
            </a:extLst>
          </p:cNvPr>
          <p:cNvSpPr txBox="1"/>
          <p:nvPr/>
        </p:nvSpPr>
        <p:spPr>
          <a:xfrm>
            <a:off x="-134820" y="5845163"/>
            <a:ext cx="12230100" cy="461665"/>
          </a:xfrm>
          <a:prstGeom prst="rect">
            <a:avLst/>
          </a:prstGeom>
          <a:noFill/>
        </p:spPr>
        <p:txBody>
          <a:bodyPr wrap="square" lIns="91440" tIns="45720" rIns="91440" bIns="45720" rtlCol="0" anchor="t">
            <a:spAutoFit/>
          </a:bodyPr>
          <a:lstStyle/>
          <a:p>
            <a:pPr algn="ctr"/>
            <a:r>
              <a:rPr lang="en-US" sz="2400">
                <a:latin typeface="Arial Rounded MT Bold"/>
                <a:cs typeface="Aharoni"/>
              </a:rPr>
              <a:t>Chanlin Naicker &amp;  Ya Wai Thone</a:t>
            </a:r>
          </a:p>
        </p:txBody>
      </p:sp>
      <p:sp>
        <p:nvSpPr>
          <p:cNvPr id="2" name="TextBox 1">
            <a:extLst>
              <a:ext uri="{FF2B5EF4-FFF2-40B4-BE49-F238E27FC236}">
                <a16:creationId xmlns:a16="http://schemas.microsoft.com/office/drawing/2014/main" id="{9A17B658-FB7D-5C07-B9B7-A96207359814}"/>
              </a:ext>
            </a:extLst>
          </p:cNvPr>
          <p:cNvSpPr txBox="1"/>
          <p:nvPr/>
        </p:nvSpPr>
        <p:spPr>
          <a:xfrm>
            <a:off x="-134556" y="6310303"/>
            <a:ext cx="12249150" cy="338554"/>
          </a:xfrm>
          <a:prstGeom prst="rect">
            <a:avLst/>
          </a:prstGeom>
          <a:noFill/>
        </p:spPr>
        <p:txBody>
          <a:bodyPr wrap="square" rtlCol="0">
            <a:spAutoFit/>
          </a:bodyPr>
          <a:lstStyle/>
          <a:p>
            <a:pPr algn="ctr"/>
            <a:r>
              <a:rPr lang="en-US" sz="1600">
                <a:latin typeface="Arial Rounded MT Bold" panose="020F0704030504030204" pitchFamily="34" charset="0"/>
                <a:cs typeface="Aharoni" panose="02010803020104030203" pitchFamily="2" charset="-79"/>
              </a:rPr>
              <a:t>10 December 2025</a:t>
            </a:r>
          </a:p>
        </p:txBody>
      </p:sp>
      <p:sp>
        <p:nvSpPr>
          <p:cNvPr id="3" name="Rectangle: Rounded Corners 2">
            <a:extLst>
              <a:ext uri="{FF2B5EF4-FFF2-40B4-BE49-F238E27FC236}">
                <a16:creationId xmlns:a16="http://schemas.microsoft.com/office/drawing/2014/main" id="{55FBC290-999F-3FD9-4662-F01872731F16}"/>
              </a:ext>
            </a:extLst>
          </p:cNvPr>
          <p:cNvSpPr/>
          <p:nvPr/>
        </p:nvSpPr>
        <p:spPr>
          <a:xfrm>
            <a:off x="599384" y="569483"/>
            <a:ext cx="11189416" cy="1638020"/>
          </a:xfrm>
          <a:prstGeom prst="roundRect">
            <a:avLst/>
          </a:prstGeom>
          <a:noFill/>
          <a:ln w="762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sz="1800">
              <a:latin typeface="Arial Rounded MT Bold" panose="020F0704030504030204" pitchFamily="34" charset="0"/>
              <a:cs typeface="Aharoni" panose="02010803020104030203" pitchFamily="2" charset="-79"/>
            </a:endParaRPr>
          </a:p>
        </p:txBody>
      </p:sp>
      <p:pic>
        <p:nvPicPr>
          <p:cNvPr id="5" name="Picture 2" descr="International Brand Guidelines | National College of Ireland">
            <a:extLst>
              <a:ext uri="{FF2B5EF4-FFF2-40B4-BE49-F238E27FC236}">
                <a16:creationId xmlns:a16="http://schemas.microsoft.com/office/drawing/2014/main" id="{31AD8F83-1B81-A989-05D0-9C961675F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1" t="16355" r="7065" b="19706"/>
          <a:stretch>
            <a:fillRect/>
          </a:stretch>
        </p:blipFill>
        <p:spPr bwMode="auto">
          <a:xfrm>
            <a:off x="-38180" y="5533113"/>
            <a:ext cx="2051760" cy="13282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0BD6E6-6A38-FB3F-516E-B87CC26CDD20}"/>
              </a:ext>
            </a:extLst>
          </p:cNvPr>
          <p:cNvSpPr txBox="1"/>
          <p:nvPr/>
        </p:nvSpPr>
        <p:spPr>
          <a:xfrm>
            <a:off x="272377" y="704520"/>
            <a:ext cx="11935929" cy="2154436"/>
          </a:xfrm>
          <a:prstGeom prst="rect">
            <a:avLst/>
          </a:prstGeom>
          <a:noFill/>
        </p:spPr>
        <p:txBody>
          <a:bodyPr wrap="square" lIns="91440" tIns="45720" rIns="91440" bIns="45720" rtlCol="0" anchor="t">
            <a:spAutoFit/>
          </a:bodyPr>
          <a:lstStyle/>
          <a:p>
            <a:pPr algn="ctr">
              <a:defRPr/>
            </a:pPr>
            <a:r>
              <a:rPr lang="en-US" sz="3200">
                <a:solidFill>
                  <a:prstClr val="black"/>
                </a:solidFill>
                <a:latin typeface="Arial Rounded MT Bold"/>
              </a:rPr>
              <a:t>Evaluating the Effectiveness of Online Learning Technologies on Learning Experiences and Outcomes</a:t>
            </a:r>
            <a:endParaRPr lang="en-ZA">
              <a:solidFill>
                <a:prstClr val="black"/>
              </a:solidFill>
              <a:latin typeface="Arial Rounded MT Bold"/>
              <a:cs typeface="Aharoni"/>
            </a:endParaRPr>
          </a:p>
          <a:p>
            <a:pPr algn="ctr">
              <a:defRPr/>
            </a:pPr>
            <a:r>
              <a:rPr lang="en" sz="2000" b="1">
                <a:solidFill>
                  <a:prstClr val="black"/>
                </a:solidFill>
                <a:latin typeface="Arial Rounded MT Bold"/>
                <a:cs typeface="Times New Roman"/>
              </a:rPr>
              <a:t>A Machine Learning-Driven Evaluation</a:t>
            </a:r>
            <a:endParaRPr lang="en-US" b="1">
              <a:solidFill>
                <a:prstClr val="black"/>
              </a:solidFill>
              <a:latin typeface="Arial Rounded MT Bold"/>
            </a:endParaRPr>
          </a:p>
          <a:p>
            <a:pPr algn="ctr">
              <a:defRPr/>
            </a:pPr>
            <a:endParaRPr lang="en-US" sz="3200">
              <a:solidFill>
                <a:prstClr val="black"/>
              </a:solidFill>
              <a:latin typeface="Arial Rounded MT Bold"/>
              <a:cs typeface="Aharoni"/>
            </a:endParaRPr>
          </a:p>
          <a:p>
            <a:pPr algn="ctr">
              <a:defRPr/>
            </a:pPr>
            <a:endParaRPr lang="en-ZA">
              <a:solidFill>
                <a:prstClr val="black"/>
              </a:solidFill>
              <a:latin typeface="Arial Rounded MT Bold"/>
              <a:cs typeface="Aharoni"/>
            </a:endParaRPr>
          </a:p>
        </p:txBody>
      </p:sp>
      <p:pic>
        <p:nvPicPr>
          <p:cNvPr id="17" name="Picture 16">
            <a:extLst>
              <a:ext uri="{FF2B5EF4-FFF2-40B4-BE49-F238E27FC236}">
                <a16:creationId xmlns:a16="http://schemas.microsoft.com/office/drawing/2014/main" id="{63E4526F-C94F-4AE8-8D7C-653D73DF27A2}"/>
              </a:ext>
            </a:extLst>
          </p:cNvPr>
          <p:cNvPicPr>
            <a:picLocks noChangeAspect="1"/>
          </p:cNvPicPr>
          <p:nvPr/>
        </p:nvPicPr>
        <p:blipFill>
          <a:blip r:embed="rId3"/>
          <a:stretch>
            <a:fillRect/>
          </a:stretch>
        </p:blipFill>
        <p:spPr>
          <a:xfrm>
            <a:off x="4408124" y="2447610"/>
            <a:ext cx="3370424" cy="2970112"/>
          </a:xfrm>
          <a:prstGeom prst="rect">
            <a:avLst/>
          </a:prstGeom>
          <a:ln>
            <a:noFill/>
          </a:ln>
        </p:spPr>
      </p:pic>
    </p:spTree>
    <p:extLst>
      <p:ext uri="{BB962C8B-B14F-4D97-AF65-F5344CB8AC3E}">
        <p14:creationId xmlns:p14="http://schemas.microsoft.com/office/powerpoint/2010/main" val="2852349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01420-91A5-DE24-0DC1-D86473AEDA54}"/>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E3FECFBB-A934-1938-8728-09C4B3742A2F}"/>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8DA22E3A-0916-42E7-6C5E-62584ED1A51D}"/>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F0AD1C9A-BE02-90BE-6F72-B93A87B25FAE}"/>
              </a:ext>
            </a:extLst>
          </p:cNvPr>
          <p:cNvSpPr txBox="1"/>
          <p:nvPr/>
        </p:nvSpPr>
        <p:spPr>
          <a:xfrm>
            <a:off x="3483139" y="6203815"/>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98058DED-A214-383A-B1A6-48565A51F65D}"/>
              </a:ext>
            </a:extLst>
          </p:cNvPr>
          <p:cNvSpPr txBox="1"/>
          <p:nvPr/>
        </p:nvSpPr>
        <p:spPr>
          <a:xfrm>
            <a:off x="1144191" y="6203240"/>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C001D0DC-46EE-C731-8AFA-CECD5354BC1E}"/>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74DFB525-871E-BADA-9912-41852A2B7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1024" name="Text Box 39">
            <a:extLst>
              <a:ext uri="{FF2B5EF4-FFF2-40B4-BE49-F238E27FC236}">
                <a16:creationId xmlns:a16="http://schemas.microsoft.com/office/drawing/2014/main" id="{BC103EEA-0DDC-CA51-4A73-CE4EF40223A5}"/>
              </a:ext>
            </a:extLst>
          </p:cNvPr>
          <p:cNvSpPr txBox="1"/>
          <p:nvPr/>
        </p:nvSpPr>
        <p:spPr>
          <a:xfrm>
            <a:off x="5635625" y="6196508"/>
            <a:ext cx="217685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25" name="Straight Arrow Connector 1024">
            <a:extLst>
              <a:ext uri="{FF2B5EF4-FFF2-40B4-BE49-F238E27FC236}">
                <a16:creationId xmlns:a16="http://schemas.microsoft.com/office/drawing/2014/main" id="{45596DC9-438D-2CA1-75BA-7FA2E6EE8ED5}"/>
              </a:ext>
            </a:extLst>
          </p:cNvPr>
          <p:cNvCxnSpPr>
            <a:cxnSpLocks/>
          </p:cNvCxnSpPr>
          <p:nvPr/>
        </p:nvCxnSpPr>
        <p:spPr>
          <a:xfrm>
            <a:off x="5016843" y="6389462"/>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8" name="Straight Arrow Connector 1027">
            <a:extLst>
              <a:ext uri="{FF2B5EF4-FFF2-40B4-BE49-F238E27FC236}">
                <a16:creationId xmlns:a16="http://schemas.microsoft.com/office/drawing/2014/main" id="{74FA63D9-314F-2301-777A-B9A5484C7FA2}"/>
              </a:ext>
            </a:extLst>
          </p:cNvPr>
          <p:cNvCxnSpPr>
            <a:cxnSpLocks/>
          </p:cNvCxnSpPr>
          <p:nvPr/>
        </p:nvCxnSpPr>
        <p:spPr>
          <a:xfrm>
            <a:off x="2864357" y="6386090"/>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0" name="Flowchart: Magnetic Disk 1029">
            <a:extLst>
              <a:ext uri="{FF2B5EF4-FFF2-40B4-BE49-F238E27FC236}">
                <a16:creationId xmlns:a16="http://schemas.microsoft.com/office/drawing/2014/main" id="{D1C8EFA5-00E4-7376-6F73-E187F24B23B0}"/>
              </a:ext>
            </a:extLst>
          </p:cNvPr>
          <p:cNvSpPr/>
          <p:nvPr/>
        </p:nvSpPr>
        <p:spPr>
          <a:xfrm>
            <a:off x="86816" y="5802941"/>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31" name="Picture 1030">
            <a:extLst>
              <a:ext uri="{FF2B5EF4-FFF2-40B4-BE49-F238E27FC236}">
                <a16:creationId xmlns:a16="http://schemas.microsoft.com/office/drawing/2014/main" id="{68CE1D0B-94CB-3328-E5B8-C720A0FB227A}"/>
              </a:ext>
            </a:extLst>
          </p:cNvPr>
          <p:cNvPicPr>
            <a:picLocks noChangeAspect="1"/>
          </p:cNvPicPr>
          <p:nvPr/>
        </p:nvPicPr>
        <p:blipFill>
          <a:blip r:embed="rId4"/>
          <a:stretch>
            <a:fillRect/>
          </a:stretch>
        </p:blipFill>
        <p:spPr>
          <a:xfrm>
            <a:off x="303566" y="6201357"/>
            <a:ext cx="549619" cy="549619"/>
          </a:xfrm>
          <a:prstGeom prst="rect">
            <a:avLst/>
          </a:prstGeom>
        </p:spPr>
      </p:pic>
      <p:sp>
        <p:nvSpPr>
          <p:cNvPr id="1034" name="Text Box 39">
            <a:extLst>
              <a:ext uri="{FF2B5EF4-FFF2-40B4-BE49-F238E27FC236}">
                <a16:creationId xmlns:a16="http://schemas.microsoft.com/office/drawing/2014/main" id="{252934F6-D924-CCBA-A6BC-46C94CE864CB}"/>
              </a:ext>
            </a:extLst>
          </p:cNvPr>
          <p:cNvSpPr txBox="1"/>
          <p:nvPr/>
        </p:nvSpPr>
        <p:spPr>
          <a:xfrm>
            <a:off x="8406892" y="6196507"/>
            <a:ext cx="369829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b="1" i="1">
                <a:solidFill>
                  <a:srgbClr val="C00000"/>
                </a:solidFill>
                <a:latin typeface="Arial Rounded MT Bold"/>
              </a:rPr>
              <a:t>Exploratory Analysis</a:t>
            </a:r>
          </a:p>
          <a:p>
            <a:pPr algn="ctr">
              <a:lnSpc>
                <a:spcPts val="2000"/>
              </a:lnSpc>
            </a:pPr>
            <a:endParaRPr lang="en-GB" sz="1600">
              <a:latin typeface="Arial Rounded MT Bold" panose="020F0704030504030204" pitchFamily="34" charset="0"/>
            </a:endParaRP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35" name="Straight Arrow Connector 1034">
            <a:extLst>
              <a:ext uri="{FF2B5EF4-FFF2-40B4-BE49-F238E27FC236}">
                <a16:creationId xmlns:a16="http://schemas.microsoft.com/office/drawing/2014/main" id="{140A5D15-074E-040C-2FC7-94C0DC11A716}"/>
              </a:ext>
            </a:extLst>
          </p:cNvPr>
          <p:cNvCxnSpPr>
            <a:cxnSpLocks/>
            <a:endCxn id="1034" idx="1"/>
          </p:cNvCxnSpPr>
          <p:nvPr/>
        </p:nvCxnSpPr>
        <p:spPr>
          <a:xfrm>
            <a:off x="7834285" y="6382153"/>
            <a:ext cx="572607"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descr="A screenshot of a graph&#10;&#10;AI-generated content may be incorrect.">
            <a:extLst>
              <a:ext uri="{FF2B5EF4-FFF2-40B4-BE49-F238E27FC236}">
                <a16:creationId xmlns:a16="http://schemas.microsoft.com/office/drawing/2014/main" id="{6630845F-8845-6B48-BA03-59857D52899B}"/>
              </a:ext>
            </a:extLst>
          </p:cNvPr>
          <p:cNvPicPr>
            <a:picLocks noChangeAspect="1"/>
          </p:cNvPicPr>
          <p:nvPr/>
        </p:nvPicPr>
        <p:blipFill>
          <a:blip r:embed="rId5">
            <a:extLst>
              <a:ext uri="{28A0092B-C50C-407E-A947-70E740481C1C}">
                <a14:useLocalDpi xmlns:a14="http://schemas.microsoft.com/office/drawing/2010/main" val="0"/>
              </a:ext>
            </a:extLst>
          </a:blip>
          <a:srcRect r="4200"/>
          <a:stretch>
            <a:fillRect/>
          </a:stretch>
        </p:blipFill>
        <p:spPr>
          <a:xfrm>
            <a:off x="7722650" y="1240032"/>
            <a:ext cx="4370250" cy="4561822"/>
          </a:xfrm>
          <a:prstGeom prst="rect">
            <a:avLst/>
          </a:prstGeom>
          <a:ln>
            <a:solidFill>
              <a:schemeClr val="tx1"/>
            </a:solidFill>
          </a:ln>
        </p:spPr>
      </p:pic>
      <p:pic>
        <p:nvPicPr>
          <p:cNvPr id="4" name="Graphic 3" descr="Harvey Balls 100% with solid fill">
            <a:extLst>
              <a:ext uri="{FF2B5EF4-FFF2-40B4-BE49-F238E27FC236}">
                <a16:creationId xmlns:a16="http://schemas.microsoft.com/office/drawing/2014/main" id="{92D31863-9884-8AEF-6750-D5191523C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5627" y="268623"/>
            <a:ext cx="365760" cy="365760"/>
          </a:xfrm>
          <a:prstGeom prst="rect">
            <a:avLst/>
          </a:prstGeom>
        </p:spPr>
      </p:pic>
      <p:pic>
        <p:nvPicPr>
          <p:cNvPr id="6" name="Graphic 5" descr="Harvey Balls 100% with solid fill">
            <a:extLst>
              <a:ext uri="{FF2B5EF4-FFF2-40B4-BE49-F238E27FC236}">
                <a16:creationId xmlns:a16="http://schemas.microsoft.com/office/drawing/2014/main" id="{62562386-74AE-7D5B-8738-3E319DC2E5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3116" y="259626"/>
            <a:ext cx="365760" cy="365760"/>
          </a:xfrm>
          <a:prstGeom prst="rect">
            <a:avLst/>
          </a:prstGeom>
        </p:spPr>
      </p:pic>
      <p:pic>
        <p:nvPicPr>
          <p:cNvPr id="9" name="Graphic 8" descr="Harvey Balls 100% with solid fill">
            <a:extLst>
              <a:ext uri="{FF2B5EF4-FFF2-40B4-BE49-F238E27FC236}">
                <a16:creationId xmlns:a16="http://schemas.microsoft.com/office/drawing/2014/main" id="{CB9EAE2B-5171-97B1-E5BA-6850098F3F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70231" y="268623"/>
            <a:ext cx="365760" cy="365760"/>
          </a:xfrm>
          <a:prstGeom prst="rect">
            <a:avLst/>
          </a:prstGeom>
        </p:spPr>
      </p:pic>
      <p:pic>
        <p:nvPicPr>
          <p:cNvPr id="11" name="Graphic 10" descr="Harvey Balls 100% with solid fill">
            <a:extLst>
              <a:ext uri="{FF2B5EF4-FFF2-40B4-BE49-F238E27FC236}">
                <a16:creationId xmlns:a16="http://schemas.microsoft.com/office/drawing/2014/main" id="{C50D088C-D516-A063-8BB7-2F6145047C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6673" y="268623"/>
            <a:ext cx="365760" cy="365760"/>
          </a:xfrm>
          <a:prstGeom prst="rect">
            <a:avLst/>
          </a:prstGeom>
        </p:spPr>
      </p:pic>
      <p:pic>
        <p:nvPicPr>
          <p:cNvPr id="13" name="Graphic 12" descr="Harvey Balls 100% with solid fill">
            <a:extLst>
              <a:ext uri="{FF2B5EF4-FFF2-40B4-BE49-F238E27FC236}">
                <a16:creationId xmlns:a16="http://schemas.microsoft.com/office/drawing/2014/main" id="{EF877B09-F8A1-B19A-9F66-0FDB70D740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0473" y="260428"/>
            <a:ext cx="365760" cy="365760"/>
          </a:xfrm>
          <a:prstGeom prst="rect">
            <a:avLst/>
          </a:prstGeom>
        </p:spPr>
      </p:pic>
      <p:sp>
        <p:nvSpPr>
          <p:cNvPr id="5" name="Rectangle: Diagonal Corners Snipped 4">
            <a:extLst>
              <a:ext uri="{FF2B5EF4-FFF2-40B4-BE49-F238E27FC236}">
                <a16:creationId xmlns:a16="http://schemas.microsoft.com/office/drawing/2014/main" id="{8D5275DC-FD16-4F7D-BA96-3A8E733F2DCD}"/>
              </a:ext>
            </a:extLst>
          </p:cNvPr>
          <p:cNvSpPr/>
          <p:nvPr/>
        </p:nvSpPr>
        <p:spPr>
          <a:xfrm>
            <a:off x="293332" y="1716922"/>
            <a:ext cx="1703386" cy="37995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Total Clicks  </a:t>
            </a:r>
            <a:endParaRPr lang="en-US" sz="1600">
              <a:ea typeface="Calibri" panose="020F0502020204030204"/>
              <a:cs typeface="Calibri" panose="020F0502020204030204"/>
            </a:endParaRPr>
          </a:p>
        </p:txBody>
      </p:sp>
      <p:sp>
        <p:nvSpPr>
          <p:cNvPr id="8" name="Rectangle: Diagonal Corners Snipped 7">
            <a:extLst>
              <a:ext uri="{FF2B5EF4-FFF2-40B4-BE49-F238E27FC236}">
                <a16:creationId xmlns:a16="http://schemas.microsoft.com/office/drawing/2014/main" id="{FC8733BC-C942-B0B6-E3E8-87E688E6925B}"/>
              </a:ext>
            </a:extLst>
          </p:cNvPr>
          <p:cNvSpPr/>
          <p:nvPr/>
        </p:nvSpPr>
        <p:spPr>
          <a:xfrm>
            <a:off x="97505" y="3517615"/>
            <a:ext cx="1908856" cy="690065"/>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Unique Resources Accessed  </a:t>
            </a:r>
            <a:endParaRPr lang="en-US" sz="1600">
              <a:ea typeface="Calibri" panose="020F0502020204030204"/>
              <a:cs typeface="Calibri" panose="020F0502020204030204"/>
            </a:endParaRPr>
          </a:p>
        </p:txBody>
      </p:sp>
      <p:sp>
        <p:nvSpPr>
          <p:cNvPr id="10" name="Rectangle: Diagonal Corners Snipped 9">
            <a:extLst>
              <a:ext uri="{FF2B5EF4-FFF2-40B4-BE49-F238E27FC236}">
                <a16:creationId xmlns:a16="http://schemas.microsoft.com/office/drawing/2014/main" id="{4E9E1622-F78B-EBB0-15E2-90D6BFD74F3F}"/>
              </a:ext>
            </a:extLst>
          </p:cNvPr>
          <p:cNvSpPr/>
          <p:nvPr/>
        </p:nvSpPr>
        <p:spPr>
          <a:xfrm>
            <a:off x="302976" y="2797673"/>
            <a:ext cx="1703386" cy="37995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Days Active  </a:t>
            </a:r>
            <a:endParaRPr lang="en-US" sz="1600">
              <a:ea typeface="Calibri" panose="020F0502020204030204"/>
              <a:cs typeface="Calibri" panose="020F0502020204030204"/>
            </a:endParaRPr>
          </a:p>
        </p:txBody>
      </p:sp>
      <p:pic>
        <p:nvPicPr>
          <p:cNvPr id="2" name="Picture 1">
            <a:extLst>
              <a:ext uri="{FF2B5EF4-FFF2-40B4-BE49-F238E27FC236}">
                <a16:creationId xmlns:a16="http://schemas.microsoft.com/office/drawing/2014/main" id="{A6D5BA93-991A-468C-E0F5-6F54E24A56EF}"/>
              </a:ext>
            </a:extLst>
          </p:cNvPr>
          <p:cNvPicPr>
            <a:picLocks noChangeAspect="1"/>
          </p:cNvPicPr>
          <p:nvPr/>
        </p:nvPicPr>
        <p:blipFill>
          <a:blip r:embed="rId14"/>
          <a:stretch>
            <a:fillRect/>
          </a:stretch>
        </p:blipFill>
        <p:spPr>
          <a:xfrm>
            <a:off x="2002661" y="1321443"/>
            <a:ext cx="5456982" cy="4215114"/>
          </a:xfrm>
          <a:prstGeom prst="rect">
            <a:avLst/>
          </a:prstGeom>
        </p:spPr>
      </p:pic>
      <p:sp>
        <p:nvSpPr>
          <p:cNvPr id="12" name="Rectangle: Diagonal Corners Snipped 11">
            <a:extLst>
              <a:ext uri="{FF2B5EF4-FFF2-40B4-BE49-F238E27FC236}">
                <a16:creationId xmlns:a16="http://schemas.microsoft.com/office/drawing/2014/main" id="{EAE99AEA-0CAD-1704-6800-0588F1D4BFDE}"/>
              </a:ext>
            </a:extLst>
          </p:cNvPr>
          <p:cNvSpPr/>
          <p:nvPr/>
        </p:nvSpPr>
        <p:spPr>
          <a:xfrm>
            <a:off x="87860" y="4636500"/>
            <a:ext cx="1908855" cy="284951"/>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ZA" sz="1600" b="1">
                <a:latin typeface="Arial Rounded MT Bold"/>
              </a:rPr>
              <a:t>Marks Achieved  </a:t>
            </a:r>
            <a:endParaRPr lang="en-US" sz="1600">
              <a:ea typeface="Calibri" panose="020F0502020204030204"/>
              <a:cs typeface="Calibri" panose="020F0502020204030204"/>
            </a:endParaRPr>
          </a:p>
        </p:txBody>
      </p:sp>
      <p:sp>
        <p:nvSpPr>
          <p:cNvPr id="15" name="Flowchart: Magnetic Disk 14">
            <a:extLst>
              <a:ext uri="{FF2B5EF4-FFF2-40B4-BE49-F238E27FC236}">
                <a16:creationId xmlns:a16="http://schemas.microsoft.com/office/drawing/2014/main" id="{8DABF429-01F5-C669-DCE6-B01E7ED54709}"/>
              </a:ext>
            </a:extLst>
          </p:cNvPr>
          <p:cNvSpPr/>
          <p:nvPr/>
        </p:nvSpPr>
        <p:spPr>
          <a:xfrm>
            <a:off x="70163" y="5129978"/>
            <a:ext cx="996749" cy="983943"/>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7" name="Picture 16" descr="A logo with a circle in the middle&#10;&#10;AI-generated content may be incorrect.">
            <a:extLst>
              <a:ext uri="{FF2B5EF4-FFF2-40B4-BE49-F238E27FC236}">
                <a16:creationId xmlns:a16="http://schemas.microsoft.com/office/drawing/2014/main" id="{D5112710-DBF5-CCF6-A50A-D9D32E89E50C}"/>
              </a:ext>
            </a:extLst>
          </p:cNvPr>
          <p:cNvPicPr>
            <a:picLocks noChangeAspect="1"/>
          </p:cNvPicPr>
          <p:nvPr/>
        </p:nvPicPr>
        <p:blipFill>
          <a:blip r:embed="rId15"/>
          <a:stretch>
            <a:fillRect/>
          </a:stretch>
        </p:blipFill>
        <p:spPr>
          <a:xfrm>
            <a:off x="303467" y="5533616"/>
            <a:ext cx="538270" cy="538270"/>
          </a:xfrm>
          <a:prstGeom prst="rect">
            <a:avLst/>
          </a:prstGeom>
          <a:ln>
            <a:noFill/>
          </a:ln>
        </p:spPr>
      </p:pic>
    </p:spTree>
    <p:extLst>
      <p:ext uri="{BB962C8B-B14F-4D97-AF65-F5344CB8AC3E}">
        <p14:creationId xmlns:p14="http://schemas.microsoft.com/office/powerpoint/2010/main" val="141871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28D79-3961-0777-87A8-73CF387E7C1B}"/>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1D3ADFD6-7399-84CB-EFFC-417B0CAC7495}"/>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BC144EDB-649A-B65F-667E-B0B7A476129A}"/>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91197647-FB3B-E047-1A05-8E2FEFBD0F45}"/>
              </a:ext>
            </a:extLst>
          </p:cNvPr>
          <p:cNvSpPr txBox="1"/>
          <p:nvPr/>
        </p:nvSpPr>
        <p:spPr>
          <a:xfrm>
            <a:off x="3483139" y="6203815"/>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7E844154-779D-283A-DD17-D944B8C84B03}"/>
              </a:ext>
            </a:extLst>
          </p:cNvPr>
          <p:cNvSpPr txBox="1"/>
          <p:nvPr/>
        </p:nvSpPr>
        <p:spPr>
          <a:xfrm>
            <a:off x="1144191" y="6203240"/>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4CADD50B-7B2A-788B-F942-837DBD3D879C}"/>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00FEA4D1-8FF0-88E2-D98D-D131BA330C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1024" name="Text Box 39">
            <a:extLst>
              <a:ext uri="{FF2B5EF4-FFF2-40B4-BE49-F238E27FC236}">
                <a16:creationId xmlns:a16="http://schemas.microsoft.com/office/drawing/2014/main" id="{D3317F3D-0C75-5529-D915-4F75CA4DAC55}"/>
              </a:ext>
            </a:extLst>
          </p:cNvPr>
          <p:cNvSpPr txBox="1"/>
          <p:nvPr/>
        </p:nvSpPr>
        <p:spPr>
          <a:xfrm>
            <a:off x="5635625" y="6196508"/>
            <a:ext cx="217685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25" name="Straight Arrow Connector 1024">
            <a:extLst>
              <a:ext uri="{FF2B5EF4-FFF2-40B4-BE49-F238E27FC236}">
                <a16:creationId xmlns:a16="http://schemas.microsoft.com/office/drawing/2014/main" id="{5E2FCC27-2941-0C48-AC5F-E38056B89519}"/>
              </a:ext>
            </a:extLst>
          </p:cNvPr>
          <p:cNvCxnSpPr>
            <a:cxnSpLocks/>
          </p:cNvCxnSpPr>
          <p:nvPr/>
        </p:nvCxnSpPr>
        <p:spPr>
          <a:xfrm>
            <a:off x="5016843" y="6389462"/>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8" name="Straight Arrow Connector 1027">
            <a:extLst>
              <a:ext uri="{FF2B5EF4-FFF2-40B4-BE49-F238E27FC236}">
                <a16:creationId xmlns:a16="http://schemas.microsoft.com/office/drawing/2014/main" id="{DBE005CE-6038-8C5A-9441-6BA278595639}"/>
              </a:ext>
            </a:extLst>
          </p:cNvPr>
          <p:cNvCxnSpPr>
            <a:cxnSpLocks/>
          </p:cNvCxnSpPr>
          <p:nvPr/>
        </p:nvCxnSpPr>
        <p:spPr>
          <a:xfrm>
            <a:off x="2864357" y="6386090"/>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4" name="Text Box 39">
            <a:extLst>
              <a:ext uri="{FF2B5EF4-FFF2-40B4-BE49-F238E27FC236}">
                <a16:creationId xmlns:a16="http://schemas.microsoft.com/office/drawing/2014/main" id="{066315FC-6728-8B38-22A9-96C9F493B9BE}"/>
              </a:ext>
            </a:extLst>
          </p:cNvPr>
          <p:cNvSpPr txBox="1"/>
          <p:nvPr/>
        </p:nvSpPr>
        <p:spPr>
          <a:xfrm>
            <a:off x="8406892" y="6196507"/>
            <a:ext cx="369829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b="1" i="1">
                <a:solidFill>
                  <a:srgbClr val="C00000"/>
                </a:solidFill>
                <a:latin typeface="Arial Rounded MT Bold"/>
              </a:rPr>
              <a:t>Exploratory Analysis</a:t>
            </a:r>
          </a:p>
          <a:p>
            <a:pPr algn="ctr">
              <a:lnSpc>
                <a:spcPts val="2000"/>
              </a:lnSpc>
            </a:pPr>
            <a:endParaRPr lang="en-GB" sz="1600">
              <a:latin typeface="Arial Rounded MT Bold" panose="020F0704030504030204" pitchFamily="34" charset="0"/>
            </a:endParaRP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35" name="Straight Arrow Connector 1034">
            <a:extLst>
              <a:ext uri="{FF2B5EF4-FFF2-40B4-BE49-F238E27FC236}">
                <a16:creationId xmlns:a16="http://schemas.microsoft.com/office/drawing/2014/main" id="{A024C557-5682-8FCE-80A9-86EB3E45472C}"/>
              </a:ext>
            </a:extLst>
          </p:cNvPr>
          <p:cNvCxnSpPr>
            <a:cxnSpLocks/>
            <a:endCxn id="1034" idx="1"/>
          </p:cNvCxnSpPr>
          <p:nvPr/>
        </p:nvCxnSpPr>
        <p:spPr>
          <a:xfrm>
            <a:off x="7834285" y="6382153"/>
            <a:ext cx="572607"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lowchart: Magnetic Disk 1">
            <a:extLst>
              <a:ext uri="{FF2B5EF4-FFF2-40B4-BE49-F238E27FC236}">
                <a16:creationId xmlns:a16="http://schemas.microsoft.com/office/drawing/2014/main" id="{29F1E137-BEE5-BA03-9388-498EF48B0079}"/>
              </a:ext>
            </a:extLst>
          </p:cNvPr>
          <p:cNvSpPr/>
          <p:nvPr/>
        </p:nvSpPr>
        <p:spPr>
          <a:xfrm>
            <a:off x="74643" y="5883493"/>
            <a:ext cx="914400" cy="954806"/>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4059B991-036E-8A65-9521-E5ECE38C5EF3}"/>
              </a:ext>
            </a:extLst>
          </p:cNvPr>
          <p:cNvPicPr>
            <a:picLocks noChangeAspect="1"/>
          </p:cNvPicPr>
          <p:nvPr/>
        </p:nvPicPr>
        <p:blipFill>
          <a:blip r:embed="rId4"/>
          <a:srcRect l="819" t="9808" b="6435"/>
          <a:stretch>
            <a:fillRect/>
          </a:stretch>
        </p:blipFill>
        <p:spPr>
          <a:xfrm>
            <a:off x="229791" y="6206953"/>
            <a:ext cx="634879" cy="536151"/>
          </a:xfrm>
          <a:prstGeom prst="rect">
            <a:avLst/>
          </a:prstGeom>
        </p:spPr>
      </p:pic>
      <p:sp>
        <p:nvSpPr>
          <p:cNvPr id="5" name="Flowchart: Magnetic Disk 4">
            <a:extLst>
              <a:ext uri="{FF2B5EF4-FFF2-40B4-BE49-F238E27FC236}">
                <a16:creationId xmlns:a16="http://schemas.microsoft.com/office/drawing/2014/main" id="{9E94824B-1E92-5996-CD26-A70145D81F00}"/>
              </a:ext>
            </a:extLst>
          </p:cNvPr>
          <p:cNvSpPr/>
          <p:nvPr/>
        </p:nvSpPr>
        <p:spPr>
          <a:xfrm>
            <a:off x="128110" y="1695844"/>
            <a:ext cx="1720167" cy="1981245"/>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9C50803D-F336-9AA3-6AF9-D056F8672659}"/>
              </a:ext>
            </a:extLst>
          </p:cNvPr>
          <p:cNvPicPr>
            <a:picLocks noChangeAspect="1"/>
          </p:cNvPicPr>
          <p:nvPr/>
        </p:nvPicPr>
        <p:blipFill>
          <a:blip r:embed="rId5"/>
          <a:srcRect t="16592"/>
          <a:stretch>
            <a:fillRect/>
          </a:stretch>
        </p:blipFill>
        <p:spPr>
          <a:xfrm>
            <a:off x="486664" y="2535996"/>
            <a:ext cx="1109993" cy="925827"/>
          </a:xfrm>
          <a:prstGeom prst="rect">
            <a:avLst/>
          </a:prstGeom>
        </p:spPr>
      </p:pic>
      <p:pic>
        <p:nvPicPr>
          <p:cNvPr id="19" name="Graphic 18" descr="Harvey Balls 100% with solid fill">
            <a:extLst>
              <a:ext uri="{FF2B5EF4-FFF2-40B4-BE49-F238E27FC236}">
                <a16:creationId xmlns:a16="http://schemas.microsoft.com/office/drawing/2014/main" id="{5DDB211E-F577-1553-63D3-D702250E90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5627" y="268623"/>
            <a:ext cx="365760" cy="365760"/>
          </a:xfrm>
          <a:prstGeom prst="rect">
            <a:avLst/>
          </a:prstGeom>
        </p:spPr>
      </p:pic>
      <p:pic>
        <p:nvPicPr>
          <p:cNvPr id="21" name="Graphic 20" descr="Harvey Balls 100% with solid fill">
            <a:extLst>
              <a:ext uri="{FF2B5EF4-FFF2-40B4-BE49-F238E27FC236}">
                <a16:creationId xmlns:a16="http://schemas.microsoft.com/office/drawing/2014/main" id="{67935694-EAE6-CC0E-E874-53E48DC02B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3116" y="259626"/>
            <a:ext cx="365760" cy="365760"/>
          </a:xfrm>
          <a:prstGeom prst="rect">
            <a:avLst/>
          </a:prstGeom>
        </p:spPr>
      </p:pic>
      <p:pic>
        <p:nvPicPr>
          <p:cNvPr id="23" name="Graphic 22" descr="Harvey Balls 100% with solid fill">
            <a:extLst>
              <a:ext uri="{FF2B5EF4-FFF2-40B4-BE49-F238E27FC236}">
                <a16:creationId xmlns:a16="http://schemas.microsoft.com/office/drawing/2014/main" id="{EA8A22AE-6307-142A-DE27-920282393D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70231" y="268623"/>
            <a:ext cx="365760" cy="365760"/>
          </a:xfrm>
          <a:prstGeom prst="rect">
            <a:avLst/>
          </a:prstGeom>
        </p:spPr>
      </p:pic>
      <p:pic>
        <p:nvPicPr>
          <p:cNvPr id="25" name="Graphic 24" descr="Harvey Balls 100% with solid fill">
            <a:extLst>
              <a:ext uri="{FF2B5EF4-FFF2-40B4-BE49-F238E27FC236}">
                <a16:creationId xmlns:a16="http://schemas.microsoft.com/office/drawing/2014/main" id="{C2157D43-5B59-FBA0-B3E7-A587F66E82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6673" y="268623"/>
            <a:ext cx="365760" cy="365760"/>
          </a:xfrm>
          <a:prstGeom prst="rect">
            <a:avLst/>
          </a:prstGeom>
        </p:spPr>
      </p:pic>
      <p:pic>
        <p:nvPicPr>
          <p:cNvPr id="27" name="Graphic 26" descr="Harvey Balls 100% with solid fill">
            <a:extLst>
              <a:ext uri="{FF2B5EF4-FFF2-40B4-BE49-F238E27FC236}">
                <a16:creationId xmlns:a16="http://schemas.microsoft.com/office/drawing/2014/main" id="{BDC4FF14-0DA9-5F54-9DDF-4361C62A8D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0473" y="260428"/>
            <a:ext cx="365760" cy="365760"/>
          </a:xfrm>
          <a:prstGeom prst="rect">
            <a:avLst/>
          </a:prstGeom>
        </p:spPr>
      </p:pic>
      <p:pic>
        <p:nvPicPr>
          <p:cNvPr id="3" name="Picture 2" descr="A word cloud of words&#10;&#10;AI-generated content may be incorrect.">
            <a:extLst>
              <a:ext uri="{FF2B5EF4-FFF2-40B4-BE49-F238E27FC236}">
                <a16:creationId xmlns:a16="http://schemas.microsoft.com/office/drawing/2014/main" id="{14B71578-CEF6-E348-3BCF-77996BCA2C2D}"/>
              </a:ext>
            </a:extLst>
          </p:cNvPr>
          <p:cNvPicPr>
            <a:picLocks noChangeAspect="1"/>
          </p:cNvPicPr>
          <p:nvPr/>
        </p:nvPicPr>
        <p:blipFill>
          <a:blip r:embed="rId14"/>
          <a:stretch>
            <a:fillRect/>
          </a:stretch>
        </p:blipFill>
        <p:spPr>
          <a:xfrm>
            <a:off x="7331200" y="1534687"/>
            <a:ext cx="4242268" cy="2178596"/>
          </a:xfrm>
          <a:prstGeom prst="rect">
            <a:avLst/>
          </a:prstGeom>
          <a:ln>
            <a:solidFill>
              <a:schemeClr val="tx1"/>
            </a:solidFill>
          </a:ln>
        </p:spPr>
      </p:pic>
      <p:pic>
        <p:nvPicPr>
          <p:cNvPr id="8" name="Picture 7" descr="A graph with different colored squares&#10;&#10;AI-generated content may be incorrect.">
            <a:extLst>
              <a:ext uri="{FF2B5EF4-FFF2-40B4-BE49-F238E27FC236}">
                <a16:creationId xmlns:a16="http://schemas.microsoft.com/office/drawing/2014/main" id="{0B95206F-BF5F-418E-DACE-C20459A388D0}"/>
              </a:ext>
            </a:extLst>
          </p:cNvPr>
          <p:cNvPicPr>
            <a:picLocks noChangeAspect="1"/>
          </p:cNvPicPr>
          <p:nvPr/>
        </p:nvPicPr>
        <p:blipFill>
          <a:blip r:embed="rId15"/>
          <a:stretch>
            <a:fillRect/>
          </a:stretch>
        </p:blipFill>
        <p:spPr>
          <a:xfrm>
            <a:off x="2164843" y="1540453"/>
            <a:ext cx="4657725" cy="3763240"/>
          </a:xfrm>
          <a:prstGeom prst="rect">
            <a:avLst/>
          </a:prstGeom>
          <a:ln>
            <a:solidFill>
              <a:schemeClr val="tx1"/>
            </a:solidFill>
          </a:ln>
        </p:spPr>
      </p:pic>
      <p:pic>
        <p:nvPicPr>
          <p:cNvPr id="7" name="Picture 6" descr="A word cloud of course&#10;&#10;AI-generated content may be incorrect.">
            <a:extLst>
              <a:ext uri="{FF2B5EF4-FFF2-40B4-BE49-F238E27FC236}">
                <a16:creationId xmlns:a16="http://schemas.microsoft.com/office/drawing/2014/main" id="{58C45C62-F3C0-0123-9525-9538D3755526}"/>
              </a:ext>
            </a:extLst>
          </p:cNvPr>
          <p:cNvPicPr>
            <a:picLocks noChangeAspect="1"/>
          </p:cNvPicPr>
          <p:nvPr/>
        </p:nvPicPr>
        <p:blipFill>
          <a:blip r:embed="rId16"/>
          <a:stretch>
            <a:fillRect/>
          </a:stretch>
        </p:blipFill>
        <p:spPr>
          <a:xfrm>
            <a:off x="7331485" y="3840419"/>
            <a:ext cx="4239547" cy="2188292"/>
          </a:xfrm>
          <a:prstGeom prst="rect">
            <a:avLst/>
          </a:prstGeom>
          <a:ln>
            <a:solidFill>
              <a:schemeClr val="tx1"/>
            </a:solidFill>
          </a:ln>
        </p:spPr>
      </p:pic>
    </p:spTree>
    <p:extLst>
      <p:ext uri="{BB962C8B-B14F-4D97-AF65-F5344CB8AC3E}">
        <p14:creationId xmlns:p14="http://schemas.microsoft.com/office/powerpoint/2010/main" val="110679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5524E-68FA-5A63-92A6-4770471F773D}"/>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0770F6FF-341A-4DA0-D266-19E555E83A65}"/>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97A00339-623F-2AC7-4E82-C5DBB401785F}"/>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pic>
        <p:nvPicPr>
          <p:cNvPr id="40" name="Graphic 39" descr="Harvey Balls 100% with solid fill">
            <a:extLst>
              <a:ext uri="{FF2B5EF4-FFF2-40B4-BE49-F238E27FC236}">
                <a16:creationId xmlns:a16="http://schemas.microsoft.com/office/drawing/2014/main" id="{A980D13C-7C36-E03C-B488-975E2C1C21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5627" y="268623"/>
            <a:ext cx="365760" cy="365760"/>
          </a:xfrm>
          <a:prstGeom prst="rect">
            <a:avLst/>
          </a:prstGeom>
        </p:spPr>
      </p:pic>
      <p:pic>
        <p:nvPicPr>
          <p:cNvPr id="41" name="Graphic 40" descr="Harvey Balls 100% with solid fill">
            <a:extLst>
              <a:ext uri="{FF2B5EF4-FFF2-40B4-BE49-F238E27FC236}">
                <a16:creationId xmlns:a16="http://schemas.microsoft.com/office/drawing/2014/main" id="{3C79CB7E-E570-E468-C61E-A616897B2F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3116" y="259626"/>
            <a:ext cx="365760" cy="365760"/>
          </a:xfrm>
          <a:prstGeom prst="rect">
            <a:avLst/>
          </a:prstGeom>
        </p:spPr>
      </p:pic>
      <p:pic>
        <p:nvPicPr>
          <p:cNvPr id="42" name="Graphic 41" descr="Harvey Balls 100% with solid fill">
            <a:extLst>
              <a:ext uri="{FF2B5EF4-FFF2-40B4-BE49-F238E27FC236}">
                <a16:creationId xmlns:a16="http://schemas.microsoft.com/office/drawing/2014/main" id="{4FCB208C-35A1-EAE1-A3DA-0675656902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70231" y="268623"/>
            <a:ext cx="365760" cy="365760"/>
          </a:xfrm>
          <a:prstGeom prst="rect">
            <a:avLst/>
          </a:prstGeom>
        </p:spPr>
      </p:pic>
      <p:pic>
        <p:nvPicPr>
          <p:cNvPr id="43" name="Graphic 42" descr="Harvey Balls 100% with solid fill">
            <a:extLst>
              <a:ext uri="{FF2B5EF4-FFF2-40B4-BE49-F238E27FC236}">
                <a16:creationId xmlns:a16="http://schemas.microsoft.com/office/drawing/2014/main" id="{8B9BB5B6-D386-0959-095E-A4AA044BD0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6673" y="268623"/>
            <a:ext cx="365760" cy="365760"/>
          </a:xfrm>
          <a:prstGeom prst="rect">
            <a:avLst/>
          </a:prstGeom>
        </p:spPr>
      </p:pic>
      <p:sp>
        <p:nvSpPr>
          <p:cNvPr id="36" name="Text Box 39">
            <a:extLst>
              <a:ext uri="{FF2B5EF4-FFF2-40B4-BE49-F238E27FC236}">
                <a16:creationId xmlns:a16="http://schemas.microsoft.com/office/drawing/2014/main" id="{3CCCE2D9-9498-142D-4662-58B18E157364}"/>
              </a:ext>
            </a:extLst>
          </p:cNvPr>
          <p:cNvSpPr txBox="1"/>
          <p:nvPr/>
        </p:nvSpPr>
        <p:spPr>
          <a:xfrm>
            <a:off x="1985721" y="6292420"/>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DFA41EC9-F70C-F1F9-0220-BED1B1E32A29}"/>
              </a:ext>
            </a:extLst>
          </p:cNvPr>
          <p:cNvSpPr txBox="1"/>
          <p:nvPr/>
        </p:nvSpPr>
        <p:spPr>
          <a:xfrm>
            <a:off x="89796" y="6291845"/>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811B3DE7-BF5C-79E1-AB17-F6F1CB5EE4EA}"/>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sp>
        <p:nvSpPr>
          <p:cNvPr id="1024" name="Text Box 39">
            <a:extLst>
              <a:ext uri="{FF2B5EF4-FFF2-40B4-BE49-F238E27FC236}">
                <a16:creationId xmlns:a16="http://schemas.microsoft.com/office/drawing/2014/main" id="{3F6AC86A-0567-0200-F87D-CA4E7346AE0C}"/>
              </a:ext>
            </a:extLst>
          </p:cNvPr>
          <p:cNvSpPr txBox="1"/>
          <p:nvPr/>
        </p:nvSpPr>
        <p:spPr>
          <a:xfrm>
            <a:off x="3715484" y="6293973"/>
            <a:ext cx="2185714" cy="37030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sp>
        <p:nvSpPr>
          <p:cNvPr id="1034" name="Text Box 39">
            <a:extLst>
              <a:ext uri="{FF2B5EF4-FFF2-40B4-BE49-F238E27FC236}">
                <a16:creationId xmlns:a16="http://schemas.microsoft.com/office/drawing/2014/main" id="{256A8CBF-E929-2E2C-0B26-6952CA661183}"/>
              </a:ext>
            </a:extLst>
          </p:cNvPr>
          <p:cNvSpPr txBox="1"/>
          <p:nvPr/>
        </p:nvSpPr>
        <p:spPr>
          <a:xfrm>
            <a:off x="6091396" y="6285112"/>
            <a:ext cx="236036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a:ea typeface="Calibri"/>
                <a:cs typeface="Calibri"/>
              </a:rPr>
              <a:t>Exploratory Analysis</a:t>
            </a:r>
            <a:endParaRPr lang="en-US" sz="1600">
              <a:latin typeface="Arial Rounded MT Bold"/>
              <a:ea typeface="Calibri"/>
              <a:cs typeface="Calibri"/>
            </a:endParaRPr>
          </a:p>
          <a:p>
            <a:pPr algn="ctr">
              <a:lnSpc>
                <a:spcPts val="2000"/>
              </a:lnSpc>
            </a:pPr>
            <a:endParaRPr lang="en-GB" sz="1400">
              <a:latin typeface="Arial Rounded MT Bold" panose="020F0704030504030204" pitchFamily="34" charset="0"/>
            </a:endParaRPr>
          </a:p>
          <a:p>
            <a:pPr algn="ctr">
              <a:lnSpc>
                <a:spcPts val="2000"/>
              </a:lnSpc>
            </a:pPr>
            <a:endParaRPr lang="en-ZA" sz="1200">
              <a:latin typeface="Arial Rounded MT Bold" panose="020F0704030504030204" pitchFamily="34" charset="0"/>
              <a:ea typeface="Times New Roman" panose="02020603050405020304" pitchFamily="18" charset="0"/>
            </a:endParaRPr>
          </a:p>
        </p:txBody>
      </p:sp>
      <p:pic>
        <p:nvPicPr>
          <p:cNvPr id="3" name="Graphic 2" descr="Harvey Balls 100% with solid fill">
            <a:extLst>
              <a:ext uri="{FF2B5EF4-FFF2-40B4-BE49-F238E27FC236}">
                <a16:creationId xmlns:a16="http://schemas.microsoft.com/office/drawing/2014/main" id="{741BA719-1AC5-953B-99FF-1F86E62B7C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80473" y="260428"/>
            <a:ext cx="365760" cy="365760"/>
          </a:xfrm>
          <a:prstGeom prst="rect">
            <a:avLst/>
          </a:prstGeom>
        </p:spPr>
      </p:pic>
      <p:sp>
        <p:nvSpPr>
          <p:cNvPr id="2" name="Text Box 39">
            <a:extLst>
              <a:ext uri="{FF2B5EF4-FFF2-40B4-BE49-F238E27FC236}">
                <a16:creationId xmlns:a16="http://schemas.microsoft.com/office/drawing/2014/main" id="{9257361B-A76E-7AD7-84A8-79E51B38078F}"/>
              </a:ext>
            </a:extLst>
          </p:cNvPr>
          <p:cNvSpPr txBox="1"/>
          <p:nvPr/>
        </p:nvSpPr>
        <p:spPr>
          <a:xfrm>
            <a:off x="8646685" y="5571340"/>
            <a:ext cx="2042058" cy="1112224"/>
          </a:xfrm>
          <a:prstGeom prst="rect">
            <a:avLst/>
          </a:prstGeom>
          <a:solidFill>
            <a:srgbClr val="FACFF3"/>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i="1">
                <a:solidFill>
                  <a:srgbClr val="C00000"/>
                </a:solidFill>
                <a:latin typeface="Arial Rounded MT Bold"/>
                <a:ea typeface="Calibri"/>
                <a:cs typeface="Times New Roman"/>
              </a:rPr>
              <a:t>Data Preprocessing and Feature Engineering</a:t>
            </a:r>
            <a:endParaRPr lang="en-US" sz="1600" i="1">
              <a:solidFill>
                <a:srgbClr val="C00000"/>
              </a:solidFill>
              <a:latin typeface="Arial Rounded MT Bold"/>
            </a:endParaRPr>
          </a:p>
          <a:p>
            <a:pPr algn="ctr">
              <a:lnSpc>
                <a:spcPts val="2000"/>
              </a:lnSpc>
            </a:pPr>
            <a:endParaRPr lang="en-GB" sz="1600">
              <a:latin typeface="Arial Rounded MT Bold" panose="020F0704030504030204" pitchFamily="34" charset="0"/>
            </a:endParaRPr>
          </a:p>
          <a:p>
            <a:pPr algn="ctr">
              <a:lnSpc>
                <a:spcPts val="2000"/>
              </a:lnSpc>
            </a:pPr>
            <a:endParaRPr lang="en-ZA" sz="1600">
              <a:latin typeface="Arial Rounded MT Bold" panose="020F0704030504030204" pitchFamily="34" charset="0"/>
              <a:ea typeface="Times New Roman" panose="02020603050405020304" pitchFamily="18" charset="0"/>
            </a:endParaRPr>
          </a:p>
        </p:txBody>
      </p:sp>
      <p:sp>
        <p:nvSpPr>
          <p:cNvPr id="4" name="Text Box 39">
            <a:extLst>
              <a:ext uri="{FF2B5EF4-FFF2-40B4-BE49-F238E27FC236}">
                <a16:creationId xmlns:a16="http://schemas.microsoft.com/office/drawing/2014/main" id="{272C5365-3EBE-D0C7-44EC-B766F1A4B1DE}"/>
              </a:ext>
            </a:extLst>
          </p:cNvPr>
          <p:cNvSpPr txBox="1"/>
          <p:nvPr/>
        </p:nvSpPr>
        <p:spPr>
          <a:xfrm>
            <a:off x="10866736" y="6100275"/>
            <a:ext cx="1328285" cy="581716"/>
          </a:xfrm>
          <a:prstGeom prst="rect">
            <a:avLst/>
          </a:prstGeom>
          <a:solidFill>
            <a:srgbClr val="FFD08F"/>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i="1">
                <a:solidFill>
                  <a:srgbClr val="C00000"/>
                </a:solidFill>
                <a:latin typeface="Arial Rounded MT Bold"/>
                <a:ea typeface="Calibri"/>
                <a:cs typeface="Times New Roman"/>
              </a:rPr>
              <a:t>Feature Selection</a:t>
            </a:r>
            <a:endParaRPr lang="en-GB" i="1">
              <a:solidFill>
                <a:srgbClr val="C00000"/>
              </a:solidFill>
              <a:ea typeface="Calibri"/>
              <a:cs typeface="Calibri"/>
            </a:endParaRPr>
          </a:p>
          <a:p>
            <a:pPr algn="ctr">
              <a:lnSpc>
                <a:spcPts val="2000"/>
              </a:lnSpc>
            </a:pPr>
            <a:endParaRPr lang="en-GB" sz="1600">
              <a:latin typeface="Arial Rounded MT Bold" panose="020F0704030504030204" pitchFamily="34" charset="0"/>
            </a:endParaRPr>
          </a:p>
          <a:p>
            <a:pPr algn="ctr">
              <a:lnSpc>
                <a:spcPts val="2000"/>
              </a:lnSpc>
            </a:pPr>
            <a:endParaRPr lang="en-ZA" sz="1600">
              <a:latin typeface="Arial Rounded MT Bold" panose="020F070403050403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9A9D4A65-80E8-0B03-EEEF-17A5EAD04E12}"/>
              </a:ext>
            </a:extLst>
          </p:cNvPr>
          <p:cNvPicPr>
            <a:picLocks noChangeAspect="1"/>
          </p:cNvPicPr>
          <p:nvPr/>
        </p:nvPicPr>
        <p:blipFill>
          <a:blip r:embed="rId12"/>
          <a:stretch>
            <a:fillRect/>
          </a:stretch>
        </p:blipFill>
        <p:spPr>
          <a:xfrm>
            <a:off x="3704711" y="3263760"/>
            <a:ext cx="737043" cy="766100"/>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D5E98128-05FB-73AE-B183-36DEC6A897D8}"/>
              </a:ext>
            </a:extLst>
          </p:cNvPr>
          <p:cNvPicPr>
            <a:picLocks noChangeAspect="1"/>
          </p:cNvPicPr>
          <p:nvPr/>
        </p:nvPicPr>
        <p:blipFill>
          <a:blip r:embed="rId13"/>
          <a:stretch>
            <a:fillRect/>
          </a:stretch>
        </p:blipFill>
        <p:spPr>
          <a:xfrm>
            <a:off x="4442899" y="3468428"/>
            <a:ext cx="3823022" cy="501450"/>
          </a:xfrm>
          <a:prstGeom prst="rect">
            <a:avLst/>
          </a:prstGeom>
        </p:spPr>
      </p:pic>
      <p:pic>
        <p:nvPicPr>
          <p:cNvPr id="11" name="Picture 10">
            <a:extLst>
              <a:ext uri="{FF2B5EF4-FFF2-40B4-BE49-F238E27FC236}">
                <a16:creationId xmlns:a16="http://schemas.microsoft.com/office/drawing/2014/main" id="{6C33B4F5-BC1E-73C0-F95C-7728F216DE03}"/>
              </a:ext>
            </a:extLst>
          </p:cNvPr>
          <p:cNvPicPr>
            <a:picLocks noChangeAspect="1"/>
          </p:cNvPicPr>
          <p:nvPr/>
        </p:nvPicPr>
        <p:blipFill>
          <a:blip r:embed="rId14"/>
          <a:stretch>
            <a:fillRect/>
          </a:stretch>
        </p:blipFill>
        <p:spPr>
          <a:xfrm>
            <a:off x="4118658" y="3968645"/>
            <a:ext cx="12192000" cy="1004152"/>
          </a:xfrm>
          <a:prstGeom prst="rect">
            <a:avLst/>
          </a:prstGeom>
        </p:spPr>
      </p:pic>
      <p:sp>
        <p:nvSpPr>
          <p:cNvPr id="13" name="TextBox 12">
            <a:extLst>
              <a:ext uri="{FF2B5EF4-FFF2-40B4-BE49-F238E27FC236}">
                <a16:creationId xmlns:a16="http://schemas.microsoft.com/office/drawing/2014/main" id="{70B27C48-DDD3-3A47-E31D-D258D6B14C02}"/>
              </a:ext>
            </a:extLst>
          </p:cNvPr>
          <p:cNvSpPr txBox="1"/>
          <p:nvPr/>
        </p:nvSpPr>
        <p:spPr>
          <a:xfrm>
            <a:off x="4117198" y="542476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Aptos"/>
                <a:ea typeface="Calibri"/>
                <a:cs typeface="Calibri"/>
              </a:rPr>
              <a:t>*all variables were significant at a 5% level of significance</a:t>
            </a:r>
            <a:endParaRPr lang="en-GB" sz="1200" err="1">
              <a:latin typeface="Aptos"/>
            </a:endParaRPr>
          </a:p>
        </p:txBody>
      </p:sp>
      <p:graphicFrame>
        <p:nvGraphicFramePr>
          <p:cNvPr id="16" name="Table 15">
            <a:extLst>
              <a:ext uri="{FF2B5EF4-FFF2-40B4-BE49-F238E27FC236}">
                <a16:creationId xmlns:a16="http://schemas.microsoft.com/office/drawing/2014/main" id="{1E9F5A98-7482-B443-F185-E0A9CEA2EA51}"/>
              </a:ext>
            </a:extLst>
          </p:cNvPr>
          <p:cNvGraphicFramePr>
            <a:graphicFrameLocks noGrp="1"/>
          </p:cNvGraphicFramePr>
          <p:nvPr>
            <p:extLst>
              <p:ext uri="{D42A27DB-BD31-4B8C-83A1-F6EECF244321}">
                <p14:modId xmlns:p14="http://schemas.microsoft.com/office/powerpoint/2010/main" val="1024350432"/>
              </p:ext>
            </p:extLst>
          </p:nvPr>
        </p:nvGraphicFramePr>
        <p:xfrm>
          <a:off x="335754" y="4153255"/>
          <a:ext cx="3467100" cy="1656598"/>
        </p:xfrm>
        <a:graphic>
          <a:graphicData uri="http://schemas.openxmlformats.org/drawingml/2006/table">
            <a:tbl>
              <a:tblPr firstRow="1" firstCol="1" bandRow="1">
                <a:tableStyleId>{327F97BB-C833-4FB7-BDE5-3F7075034690}</a:tableStyleId>
              </a:tblPr>
              <a:tblGrid>
                <a:gridCol w="1752600">
                  <a:extLst>
                    <a:ext uri="{9D8B030D-6E8A-4147-A177-3AD203B41FA5}">
                      <a16:colId xmlns:a16="http://schemas.microsoft.com/office/drawing/2014/main" val="1562622295"/>
                    </a:ext>
                  </a:extLst>
                </a:gridCol>
                <a:gridCol w="812800">
                  <a:extLst>
                    <a:ext uri="{9D8B030D-6E8A-4147-A177-3AD203B41FA5}">
                      <a16:colId xmlns:a16="http://schemas.microsoft.com/office/drawing/2014/main" val="2674338163"/>
                    </a:ext>
                  </a:extLst>
                </a:gridCol>
                <a:gridCol w="901700">
                  <a:extLst>
                    <a:ext uri="{9D8B030D-6E8A-4147-A177-3AD203B41FA5}">
                      <a16:colId xmlns:a16="http://schemas.microsoft.com/office/drawing/2014/main" val="2616379236"/>
                    </a:ext>
                  </a:extLst>
                </a:gridCol>
              </a:tblGrid>
              <a:tr h="180854">
                <a:tc>
                  <a:txBody>
                    <a:bodyPr/>
                    <a:lstStyle/>
                    <a:p>
                      <a:pPr marL="0" algn="ctr" rtl="0" eaLnBrk="1" latinLnBrk="0" hangingPunct="1">
                        <a:lnSpc>
                          <a:spcPct val="150000"/>
                        </a:lnSpc>
                        <a:buNone/>
                        <a:tabLst>
                          <a:tab pos="638175" algn="l"/>
                        </a:tabLst>
                      </a:pPr>
                      <a:r>
                        <a:rPr lang="en-ZA" sz="800" kern="1200">
                          <a:solidFill>
                            <a:srgbClr val="E2F0D9"/>
                          </a:solidFill>
                          <a:effectLst/>
                        </a:rPr>
                        <a:t>Variable </a:t>
                      </a:r>
                      <a:endParaRPr lang="en-ZA">
                        <a:effectLst/>
                      </a:endParaRPr>
                    </a:p>
                  </a:txBody>
                  <a:tcPr marL="0" marR="0" marT="0" marB="0" anchor="ctr"/>
                </a:tc>
                <a:tc>
                  <a:txBody>
                    <a:bodyPr/>
                    <a:lstStyle/>
                    <a:p>
                      <a:pPr marL="0" algn="ctr" rtl="0" eaLnBrk="1" latinLnBrk="0" hangingPunct="1">
                        <a:lnSpc>
                          <a:spcPct val="150000"/>
                        </a:lnSpc>
                        <a:buNone/>
                        <a:tabLst>
                          <a:tab pos="638175" algn="l"/>
                        </a:tabLst>
                      </a:pPr>
                      <a:r>
                        <a:rPr lang="en-ZA" sz="800" kern="1200">
                          <a:solidFill>
                            <a:srgbClr val="FFFFFF"/>
                          </a:solidFill>
                          <a:effectLst/>
                        </a:rPr>
                        <a:t>𝝌𝟐 value </a:t>
                      </a:r>
                    </a:p>
                  </a:txBody>
                  <a:tcPr marL="0" marR="0" marT="0" marB="0" anchor="ctr"/>
                </a:tc>
                <a:tc>
                  <a:txBody>
                    <a:bodyPr/>
                    <a:lstStyle/>
                    <a:p>
                      <a:pPr marL="0" algn="ctr" rtl="0" eaLnBrk="1" latinLnBrk="0" hangingPunct="1">
                        <a:lnSpc>
                          <a:spcPct val="150000"/>
                        </a:lnSpc>
                        <a:buNone/>
                        <a:tabLst>
                          <a:tab pos="638175" algn="l"/>
                        </a:tabLst>
                      </a:pPr>
                      <a:r>
                        <a:rPr lang="en-ZA" sz="800" kern="1200">
                          <a:solidFill>
                            <a:srgbClr val="FFFFFF"/>
                          </a:solidFill>
                          <a:effectLst/>
                        </a:rPr>
                        <a:t>Significance </a:t>
                      </a:r>
                      <a:endParaRPr lang="en-ZA">
                        <a:effectLst/>
                      </a:endParaRPr>
                    </a:p>
                  </a:txBody>
                  <a:tcPr marL="0" marR="0" marT="0" marB="0" anchor="ctr"/>
                </a:tc>
                <a:extLst>
                  <a:ext uri="{0D108BD9-81ED-4DB2-BD59-A6C34878D82A}">
                    <a16:rowId xmlns:a16="http://schemas.microsoft.com/office/drawing/2014/main" val="3193656147"/>
                  </a:ext>
                </a:extLst>
              </a:tr>
              <a:tr h="176657">
                <a:tc>
                  <a:txBody>
                    <a:bodyPr/>
                    <a:lstStyle/>
                    <a:p>
                      <a:pPr marL="0" algn="ctr" rtl="0" eaLnBrk="1" latinLnBrk="0" hangingPunct="1">
                        <a:lnSpc>
                          <a:spcPct val="150000"/>
                        </a:lnSpc>
                        <a:buNone/>
                        <a:tabLst>
                          <a:tab pos="638175" algn="l"/>
                        </a:tabLst>
                      </a:pPr>
                      <a:r>
                        <a:rPr lang="en-ZA" sz="900" kern="1200" err="1">
                          <a:solidFill>
                            <a:srgbClr val="E2F0D9"/>
                          </a:solidFill>
                          <a:effectLst/>
                        </a:rPr>
                        <a:t>Code_Module</a:t>
                      </a:r>
                      <a:endParaRPr lang="en-ZA" sz="900" kern="1200">
                        <a:solidFill>
                          <a:srgbClr val="E2F0D9"/>
                        </a:solidFill>
                        <a:effectLst/>
                      </a:endParaRP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1493.976</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2624174167"/>
                  </a:ext>
                </a:extLst>
              </a:tr>
              <a:tr h="176657">
                <a:tc>
                  <a:txBody>
                    <a:bodyPr/>
                    <a:lstStyle/>
                    <a:p>
                      <a:pPr marL="0" algn="ctr" rtl="0" eaLnBrk="1" latinLnBrk="0" hangingPunct="1">
                        <a:lnSpc>
                          <a:spcPct val="150000"/>
                        </a:lnSpc>
                        <a:buNone/>
                        <a:tabLst>
                          <a:tab pos="638175" algn="l"/>
                        </a:tabLst>
                      </a:pPr>
                      <a:r>
                        <a:rPr lang="en-ZA" sz="900" kern="1200" err="1">
                          <a:solidFill>
                            <a:srgbClr val="E2F0D9"/>
                          </a:solidFill>
                          <a:effectLst/>
                        </a:rPr>
                        <a:t>Code_Presentation</a:t>
                      </a:r>
                      <a:endParaRPr lang="en-ZA" sz="900" kern="1200">
                        <a:solidFill>
                          <a:srgbClr val="E2F0D9"/>
                        </a:solidFill>
                        <a:effectLst/>
                      </a:endParaRP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345.696</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2938341691"/>
                  </a:ext>
                </a:extLst>
              </a:tr>
              <a:tr h="176657">
                <a:tc>
                  <a:txBody>
                    <a:bodyPr/>
                    <a:lstStyle/>
                    <a:p>
                      <a:pPr marL="0" algn="ctr" rtl="0" eaLnBrk="1" latinLnBrk="0" hangingPunct="1">
                        <a:lnSpc>
                          <a:spcPct val="150000"/>
                        </a:lnSpc>
                        <a:buNone/>
                        <a:tabLst>
                          <a:tab pos="638175" algn="l"/>
                        </a:tabLst>
                      </a:pPr>
                      <a:r>
                        <a:rPr lang="en-ZA" sz="900" kern="1200">
                          <a:solidFill>
                            <a:srgbClr val="E2F0D9"/>
                          </a:solidFill>
                          <a:effectLst/>
                        </a:rPr>
                        <a:t>Gender</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76.058</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374657667"/>
                  </a:ext>
                </a:extLst>
              </a:tr>
              <a:tr h="176657">
                <a:tc>
                  <a:txBody>
                    <a:bodyPr/>
                    <a:lstStyle/>
                    <a:p>
                      <a:pPr marL="0" algn="ctr" rtl="0" eaLnBrk="1" latinLnBrk="0" hangingPunct="1">
                        <a:lnSpc>
                          <a:spcPct val="150000"/>
                        </a:lnSpc>
                        <a:buNone/>
                        <a:tabLst>
                          <a:tab pos="638175" algn="l"/>
                        </a:tabLst>
                      </a:pPr>
                      <a:r>
                        <a:rPr lang="en-ZA" sz="900" kern="1200">
                          <a:solidFill>
                            <a:srgbClr val="E2F0D9"/>
                          </a:solidFill>
                          <a:effectLst/>
                        </a:rPr>
                        <a:t>Region</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278.761</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2379649052"/>
                  </a:ext>
                </a:extLst>
              </a:tr>
              <a:tr h="176657">
                <a:tc>
                  <a:txBody>
                    <a:bodyPr/>
                    <a:lstStyle/>
                    <a:p>
                      <a:pPr marL="0" algn="ctr" rtl="0" eaLnBrk="1" latinLnBrk="0" hangingPunct="1">
                        <a:lnSpc>
                          <a:spcPct val="150000"/>
                        </a:lnSpc>
                        <a:buNone/>
                        <a:tabLst>
                          <a:tab pos="638175" algn="l"/>
                        </a:tabLst>
                      </a:pPr>
                      <a:r>
                        <a:rPr lang="en-ZA" sz="900" kern="1200" err="1">
                          <a:solidFill>
                            <a:srgbClr val="E2F0D9"/>
                          </a:solidFill>
                          <a:effectLst/>
                        </a:rPr>
                        <a:t>Highest_Education</a:t>
                      </a:r>
                      <a:endParaRPr lang="en-ZA" sz="900" kern="1200">
                        <a:solidFill>
                          <a:srgbClr val="E2F0D9"/>
                        </a:solidFill>
                        <a:effectLst/>
                      </a:endParaRP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867.330</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3362991429"/>
                  </a:ext>
                </a:extLst>
              </a:tr>
              <a:tr h="176657">
                <a:tc>
                  <a:txBody>
                    <a:bodyPr/>
                    <a:lstStyle/>
                    <a:p>
                      <a:pPr marL="0" algn="ctr" rtl="0" eaLnBrk="1" latinLnBrk="0" hangingPunct="1">
                        <a:lnSpc>
                          <a:spcPct val="150000"/>
                        </a:lnSpc>
                        <a:buNone/>
                        <a:tabLst>
                          <a:tab pos="638175" algn="l"/>
                        </a:tabLst>
                      </a:pPr>
                      <a:r>
                        <a:rPr lang="en-ZA" sz="900" kern="1200" err="1">
                          <a:solidFill>
                            <a:srgbClr val="E2F0D9"/>
                          </a:solidFill>
                          <a:effectLst/>
                        </a:rPr>
                        <a:t>Imd_Band</a:t>
                      </a:r>
                      <a:endParaRPr lang="en-ZA" sz="900" kern="1200">
                        <a:solidFill>
                          <a:srgbClr val="E2F0D9"/>
                        </a:solidFill>
                        <a:effectLst/>
                      </a:endParaRP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545.805</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104928692"/>
                  </a:ext>
                </a:extLst>
              </a:tr>
              <a:tr h="176657">
                <a:tc>
                  <a:txBody>
                    <a:bodyPr/>
                    <a:lstStyle/>
                    <a:p>
                      <a:pPr marL="0" algn="ctr" rtl="0" eaLnBrk="1" latinLnBrk="0" hangingPunct="1">
                        <a:lnSpc>
                          <a:spcPct val="150000"/>
                        </a:lnSpc>
                        <a:buNone/>
                        <a:tabLst>
                          <a:tab pos="638175" algn="l"/>
                        </a:tabLst>
                      </a:pPr>
                      <a:r>
                        <a:rPr lang="en-ZA" sz="900" kern="1200" err="1">
                          <a:solidFill>
                            <a:srgbClr val="E2F0D9"/>
                          </a:solidFill>
                          <a:effectLst/>
                        </a:rPr>
                        <a:t>Age_Band</a:t>
                      </a:r>
                      <a:endParaRPr lang="en-ZA" sz="900" kern="1200">
                        <a:solidFill>
                          <a:srgbClr val="E2F0D9"/>
                        </a:solidFill>
                        <a:effectLst/>
                      </a:endParaRP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196.918</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2899349417"/>
                  </a:ext>
                </a:extLst>
              </a:tr>
              <a:tr h="176657">
                <a:tc>
                  <a:txBody>
                    <a:bodyPr/>
                    <a:lstStyle/>
                    <a:p>
                      <a:pPr marL="0" algn="ctr" rtl="0" eaLnBrk="1" latinLnBrk="0" hangingPunct="1">
                        <a:lnSpc>
                          <a:spcPct val="150000"/>
                        </a:lnSpc>
                        <a:buNone/>
                        <a:tabLst>
                          <a:tab pos="638175" algn="l"/>
                        </a:tabLst>
                      </a:pPr>
                      <a:r>
                        <a:rPr lang="en-ZA" sz="900" kern="1200">
                          <a:solidFill>
                            <a:srgbClr val="E2F0D9"/>
                          </a:solidFill>
                          <a:effectLst/>
                        </a:rPr>
                        <a:t>Disability</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138.918</a:t>
                      </a:r>
                    </a:p>
                  </a:txBody>
                  <a:tcPr marL="0" marR="0" marT="0" marB="0" anchor="ctr"/>
                </a:tc>
                <a:tc>
                  <a:txBody>
                    <a:bodyPr/>
                    <a:lstStyle/>
                    <a:p>
                      <a:pPr marL="0" algn="ctr" rtl="0" eaLnBrk="1" latinLnBrk="0" hangingPunct="1">
                        <a:lnSpc>
                          <a:spcPct val="150000"/>
                        </a:lnSpc>
                        <a:buNone/>
                        <a:tabLst>
                          <a:tab pos="638175" algn="l"/>
                        </a:tabLst>
                      </a:pPr>
                      <a:r>
                        <a:rPr lang="en-ZA" sz="900" kern="1200">
                          <a:solidFill>
                            <a:srgbClr val="000000"/>
                          </a:solidFill>
                          <a:effectLst/>
                        </a:rPr>
                        <a:t>&lt;.0001</a:t>
                      </a:r>
                      <a:endParaRPr lang="en-ZA">
                        <a:effectLst/>
                      </a:endParaRPr>
                    </a:p>
                  </a:txBody>
                  <a:tcPr marL="0" marR="0" marT="0" marB="0" anchor="ctr"/>
                </a:tc>
                <a:extLst>
                  <a:ext uri="{0D108BD9-81ED-4DB2-BD59-A6C34878D82A}">
                    <a16:rowId xmlns:a16="http://schemas.microsoft.com/office/drawing/2014/main" val="2347148352"/>
                  </a:ext>
                </a:extLst>
              </a:tr>
            </a:tbl>
          </a:graphicData>
        </a:graphic>
      </p:graphicFrame>
      <p:sp>
        <p:nvSpPr>
          <p:cNvPr id="6" name="TextBox 5">
            <a:extLst>
              <a:ext uri="{FF2B5EF4-FFF2-40B4-BE49-F238E27FC236}">
                <a16:creationId xmlns:a16="http://schemas.microsoft.com/office/drawing/2014/main" id="{8D756840-BAEC-21E6-F33E-31BFAC48B75E}"/>
              </a:ext>
            </a:extLst>
          </p:cNvPr>
          <p:cNvSpPr txBox="1"/>
          <p:nvPr/>
        </p:nvSpPr>
        <p:spPr>
          <a:xfrm>
            <a:off x="656418" y="1109544"/>
            <a:ext cx="110808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GB" b="1">
                <a:latin typeface="Aptos"/>
                <a:ea typeface="+mn-lt"/>
                <a:cs typeface="+mn-lt"/>
              </a:rPr>
              <a:t>Categorical Encoding: </a:t>
            </a:r>
            <a:r>
              <a:rPr lang="en-GB">
                <a:latin typeface="Aptos"/>
                <a:ea typeface="+mn-lt"/>
                <a:cs typeface="+mn-lt"/>
              </a:rPr>
              <a:t>One-hot encoding on all categorical variables (including the four outcome variables) was applied to convert them into a machine-readable numerical format.</a:t>
            </a:r>
            <a:endParaRPr lang="en-US">
              <a:latin typeface="Aptos"/>
              <a:ea typeface="+mn-lt"/>
              <a:cs typeface="+mn-lt"/>
            </a:endParaRPr>
          </a:p>
          <a:p>
            <a:pPr marL="285750" indent="-285750">
              <a:buFont typeface="Wingdings"/>
              <a:buChar char="§"/>
            </a:pPr>
            <a:endParaRPr lang="en-GB">
              <a:latin typeface="Aptos"/>
              <a:ea typeface="Calibri"/>
              <a:cs typeface="Calibri"/>
            </a:endParaRPr>
          </a:p>
          <a:p>
            <a:pPr marL="285750" indent="-285750">
              <a:buFont typeface="Wingdings"/>
              <a:buChar char="§"/>
            </a:pPr>
            <a:r>
              <a:rPr lang="en-GB" b="1">
                <a:latin typeface="Aptos"/>
                <a:ea typeface="+mn-lt"/>
                <a:cs typeface="+mn-lt"/>
              </a:rPr>
              <a:t>Feature scaling:  </a:t>
            </a:r>
            <a:r>
              <a:rPr lang="en-GB">
                <a:latin typeface="Aptos"/>
                <a:ea typeface="+mn-lt"/>
                <a:cs typeface="+mn-lt"/>
              </a:rPr>
              <a:t>Numeric variables were scaled using Scikit-</a:t>
            </a:r>
            <a:r>
              <a:rPr lang="en-GB" err="1">
                <a:latin typeface="Aptos"/>
                <a:ea typeface="+mn-lt"/>
                <a:cs typeface="+mn-lt"/>
              </a:rPr>
              <a:t>learn's</a:t>
            </a:r>
            <a:r>
              <a:rPr lang="en-GB">
                <a:latin typeface="Aptos"/>
                <a:ea typeface="+mn-lt"/>
                <a:cs typeface="+mn-lt"/>
              </a:rPr>
              <a:t> </a:t>
            </a:r>
            <a:r>
              <a:rPr lang="en-GB" err="1">
                <a:latin typeface="Aptos"/>
                <a:ea typeface="+mn-lt"/>
                <a:cs typeface="+mn-lt"/>
              </a:rPr>
              <a:t>StandardScaler</a:t>
            </a:r>
            <a:r>
              <a:rPr lang="en-GB">
                <a:latin typeface="Aptos"/>
                <a:ea typeface="+mn-lt"/>
                <a:cs typeface="+mn-lt"/>
              </a:rPr>
              <a:t> depending on model application.</a:t>
            </a:r>
            <a:endParaRPr lang="en-GB">
              <a:latin typeface="Aptos"/>
              <a:ea typeface="Calibri"/>
              <a:cs typeface="Calibri"/>
            </a:endParaRPr>
          </a:p>
          <a:p>
            <a:pPr marL="285750" indent="-285750">
              <a:buFont typeface="Wingdings"/>
              <a:buChar char="§"/>
            </a:pPr>
            <a:endParaRPr lang="en-GB">
              <a:highlight>
                <a:srgbClr val="FFFF00"/>
              </a:highlight>
              <a:latin typeface="Aptos"/>
              <a:ea typeface="Calibri"/>
              <a:cs typeface="Calibri"/>
            </a:endParaRPr>
          </a:p>
          <a:p>
            <a:pPr marL="285750" indent="-285750">
              <a:buFont typeface="Wingdings"/>
              <a:buChar char="§"/>
            </a:pPr>
            <a:r>
              <a:rPr lang="en-GB" b="1">
                <a:latin typeface="Aptos"/>
                <a:ea typeface="Calibri"/>
                <a:cs typeface="Calibri"/>
              </a:rPr>
              <a:t>Data split and stratification:</a:t>
            </a:r>
            <a:r>
              <a:rPr lang="en-GB">
                <a:latin typeface="Aptos"/>
                <a:ea typeface="Calibri"/>
                <a:cs typeface="Calibri"/>
              </a:rPr>
              <a:t> Data was split into 70:30 partition for training and testing for OULAD and 80:20 to Coursera. It allows </a:t>
            </a:r>
            <a:r>
              <a:rPr lang="en-GB" err="1">
                <a:latin typeface="Aptos"/>
                <a:ea typeface="Calibri"/>
                <a:cs typeface="Calibri"/>
              </a:rPr>
              <a:t>DistilBERT</a:t>
            </a:r>
            <a:r>
              <a:rPr lang="en-GB">
                <a:latin typeface="Aptos"/>
                <a:ea typeface="Calibri"/>
                <a:cs typeface="Calibri"/>
              </a:rPr>
              <a:t> to learn rich contextual patterns. Stratification was used for equal representation. </a:t>
            </a:r>
            <a:endParaRPr lang="en-GB">
              <a:highlight>
                <a:srgbClr val="FFFF00"/>
              </a:highlight>
              <a:latin typeface="Aptos"/>
              <a:ea typeface="Calibri"/>
              <a:cs typeface="Calibri"/>
            </a:endParaRPr>
          </a:p>
        </p:txBody>
      </p:sp>
      <p:sp>
        <p:nvSpPr>
          <p:cNvPr id="14" name="Arrow: Right 13">
            <a:extLst>
              <a:ext uri="{FF2B5EF4-FFF2-40B4-BE49-F238E27FC236}">
                <a16:creationId xmlns:a16="http://schemas.microsoft.com/office/drawing/2014/main" id="{ABC8991F-B559-A9DA-3FB2-FF880BB579CE}"/>
              </a:ext>
            </a:extLst>
          </p:cNvPr>
          <p:cNvSpPr/>
          <p:nvPr/>
        </p:nvSpPr>
        <p:spPr>
          <a:xfrm>
            <a:off x="1801798" y="6437342"/>
            <a:ext cx="180818" cy="8438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5CDE2ECB-BF01-479E-4B97-FC2397D3C6D0}"/>
              </a:ext>
            </a:extLst>
          </p:cNvPr>
          <p:cNvSpPr/>
          <p:nvPr/>
        </p:nvSpPr>
        <p:spPr>
          <a:xfrm>
            <a:off x="3520728" y="6437342"/>
            <a:ext cx="180818" cy="8438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AAB86487-0DBC-F540-8B44-1A9B52D926D3}"/>
              </a:ext>
            </a:extLst>
          </p:cNvPr>
          <p:cNvSpPr/>
          <p:nvPr/>
        </p:nvSpPr>
        <p:spPr>
          <a:xfrm>
            <a:off x="5904193" y="6446202"/>
            <a:ext cx="180818" cy="8438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11072DCF-C32A-C3BA-0158-CDF6600B6372}"/>
              </a:ext>
            </a:extLst>
          </p:cNvPr>
          <p:cNvSpPr/>
          <p:nvPr/>
        </p:nvSpPr>
        <p:spPr>
          <a:xfrm>
            <a:off x="8456006" y="6446202"/>
            <a:ext cx="180818" cy="8438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3786E5DB-4FAF-A92C-05D8-611372E4AE2E}"/>
              </a:ext>
            </a:extLst>
          </p:cNvPr>
          <p:cNvSpPr/>
          <p:nvPr/>
        </p:nvSpPr>
        <p:spPr>
          <a:xfrm>
            <a:off x="10688844" y="6472784"/>
            <a:ext cx="180818" cy="8438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Hourglass Full with solid fill">
            <a:extLst>
              <a:ext uri="{FF2B5EF4-FFF2-40B4-BE49-F238E27FC236}">
                <a16:creationId xmlns:a16="http://schemas.microsoft.com/office/drawing/2014/main" id="{6216E3DE-4A6C-ED24-2452-A537A6D2DA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0800000">
            <a:off x="11448710" y="0"/>
            <a:ext cx="914400" cy="914400"/>
          </a:xfrm>
          <a:prstGeom prst="rect">
            <a:avLst/>
          </a:prstGeom>
        </p:spPr>
      </p:pic>
    </p:spTree>
    <p:extLst>
      <p:ext uri="{BB962C8B-B14F-4D97-AF65-F5344CB8AC3E}">
        <p14:creationId xmlns:p14="http://schemas.microsoft.com/office/powerpoint/2010/main" val="136776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EE24D9B8-78AD-155E-EBAA-51A0BEC9DD04}"/>
              </a:ext>
            </a:extLst>
          </p:cNvPr>
          <p:cNvSpPr/>
          <p:nvPr/>
        </p:nvSpPr>
        <p:spPr>
          <a:xfrm>
            <a:off x="113108" y="1173324"/>
            <a:ext cx="2932115" cy="1206483"/>
          </a:xfrm>
          <a:prstGeom prst="roundRect">
            <a:avLst/>
          </a:prstGeom>
          <a:solidFill>
            <a:srgbClr val="BDE0FE"/>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2034722-897D-854B-4F24-59755CA10350}"/>
              </a:ext>
            </a:extLst>
          </p:cNvPr>
          <p:cNvSpPr txBox="1"/>
          <p:nvPr/>
        </p:nvSpPr>
        <p:spPr>
          <a:xfrm>
            <a:off x="113107" y="1177194"/>
            <a:ext cx="2799209" cy="1200329"/>
          </a:xfrm>
          <a:prstGeom prst="rect">
            <a:avLst/>
          </a:prstGeom>
          <a:noFill/>
        </p:spPr>
        <p:txBody>
          <a:bodyPr wrap="square" lIns="91440" tIns="45720" rIns="91440" bIns="45720" rtlCol="0" anchor="t">
            <a:spAutoFit/>
          </a:bodyPr>
          <a:lstStyle/>
          <a:p>
            <a:pPr algn="ctr">
              <a:defRPr/>
            </a:pPr>
            <a:r>
              <a:rPr lang="en-US" sz="2400">
                <a:solidFill>
                  <a:prstClr val="black"/>
                </a:solidFill>
                <a:latin typeface="Arial Rounded MT Bold"/>
              </a:rPr>
              <a:t>Multinomial</a:t>
            </a:r>
            <a:endParaRPr lang="en-US">
              <a:solidFill>
                <a:prstClr val="black"/>
              </a:solidFill>
            </a:endParaRPr>
          </a:p>
          <a:p>
            <a:pPr marL="0" marR="0" lvl="0" indent="0" algn="ctr" defTabSz="914400">
              <a:lnSpc>
                <a:spcPct val="100000"/>
              </a:lnSpc>
              <a:spcBef>
                <a:spcPts val="0"/>
              </a:spcBef>
              <a:spcAft>
                <a:spcPts val="0"/>
              </a:spcAft>
              <a:buClrTx/>
              <a:buSzTx/>
              <a:buFontTx/>
              <a:buNone/>
              <a:tabLst/>
              <a:defRPr/>
            </a:pPr>
            <a:r>
              <a:rPr lang="en-US" sz="2400">
                <a:solidFill>
                  <a:prstClr val="black"/>
                </a:solidFill>
                <a:latin typeface="Arial Rounded MT Bold"/>
              </a:rPr>
              <a:t>Logistic Regression</a:t>
            </a:r>
            <a:endParaRPr lang="en-US">
              <a:solidFill>
                <a:prstClr val="black"/>
              </a:solidFill>
            </a:endParaRPr>
          </a:p>
        </p:txBody>
      </p:sp>
      <p:sp>
        <p:nvSpPr>
          <p:cNvPr id="3" name="TextBox 2">
            <a:extLst>
              <a:ext uri="{FF2B5EF4-FFF2-40B4-BE49-F238E27FC236}">
                <a16:creationId xmlns:a16="http://schemas.microsoft.com/office/drawing/2014/main" id="{6B4D7168-997A-611E-F7B2-3E22BE78C439}"/>
              </a:ext>
            </a:extLst>
          </p:cNvPr>
          <p:cNvSpPr txBox="1"/>
          <p:nvPr/>
        </p:nvSpPr>
        <p:spPr>
          <a:xfrm>
            <a:off x="3179893" y="134023"/>
            <a:ext cx="6109165" cy="1225868"/>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US" sz="6600">
                <a:latin typeface="Arial Rounded MT Bold"/>
                <a:cs typeface="Aharoni"/>
              </a:rPr>
              <a:t>     RESULTS </a:t>
            </a:r>
            <a:endParaRPr lang="en-US" sz="6600">
              <a:latin typeface="Arial Rounded MT Bold" panose="020F0704030504030204" pitchFamily="34" charset="0"/>
              <a:cs typeface="Aharoni" panose="02010803020104030203" pitchFamily="2" charset="-79"/>
            </a:endParaRPr>
          </a:p>
        </p:txBody>
      </p:sp>
      <p:graphicFrame>
        <p:nvGraphicFramePr>
          <p:cNvPr id="7" name="Table 6">
            <a:extLst>
              <a:ext uri="{FF2B5EF4-FFF2-40B4-BE49-F238E27FC236}">
                <a16:creationId xmlns:a16="http://schemas.microsoft.com/office/drawing/2014/main" id="{ADFC7303-ED3C-0949-958E-6DF547442382}"/>
              </a:ext>
            </a:extLst>
          </p:cNvPr>
          <p:cNvGraphicFramePr>
            <a:graphicFrameLocks noGrp="1"/>
          </p:cNvGraphicFramePr>
          <p:nvPr>
            <p:extLst>
              <p:ext uri="{D42A27DB-BD31-4B8C-83A1-F6EECF244321}">
                <p14:modId xmlns:p14="http://schemas.microsoft.com/office/powerpoint/2010/main" val="3825260507"/>
              </p:ext>
            </p:extLst>
          </p:nvPr>
        </p:nvGraphicFramePr>
        <p:xfrm>
          <a:off x="115746" y="2633240"/>
          <a:ext cx="3375948" cy="3902130"/>
        </p:xfrm>
        <a:graphic>
          <a:graphicData uri="http://schemas.openxmlformats.org/drawingml/2006/table">
            <a:tbl>
              <a:tblPr bandRow="1">
                <a:tableStyleId>{5C22544A-7EE6-4342-B048-85BDC9FD1C3A}</a:tableStyleId>
              </a:tblPr>
              <a:tblGrid>
                <a:gridCol w="2242594">
                  <a:extLst>
                    <a:ext uri="{9D8B030D-6E8A-4147-A177-3AD203B41FA5}">
                      <a16:colId xmlns:a16="http://schemas.microsoft.com/office/drawing/2014/main" val="2309511270"/>
                    </a:ext>
                  </a:extLst>
                </a:gridCol>
                <a:gridCol w="1133354">
                  <a:extLst>
                    <a:ext uri="{9D8B030D-6E8A-4147-A177-3AD203B41FA5}">
                      <a16:colId xmlns:a16="http://schemas.microsoft.com/office/drawing/2014/main" val="2051184586"/>
                    </a:ext>
                  </a:extLst>
                </a:gridCol>
              </a:tblGrid>
              <a:tr h="313481">
                <a:tc>
                  <a:txBody>
                    <a:bodyPr/>
                    <a:lstStyle/>
                    <a:p>
                      <a:pPr algn="ctr" rtl="0" fontAlgn="base">
                        <a:lnSpc>
                          <a:spcPts val="1380"/>
                        </a:lnSpc>
                        <a:spcBef>
                          <a:spcPts val="1200"/>
                        </a:spcBef>
                        <a:buNone/>
                      </a:pPr>
                      <a:r>
                        <a:rPr lang="en-GB" sz="1800" b="1">
                          <a:effectLst/>
                          <a:latin typeface="Arial Rounded MT Bold"/>
                        </a:rPr>
                        <a:t>Metric</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380"/>
                        </a:lnSpc>
                        <a:spcBef>
                          <a:spcPts val="1200"/>
                        </a:spcBef>
                        <a:buNone/>
                      </a:pPr>
                      <a:r>
                        <a:rPr lang="en-GB" sz="1800" b="1">
                          <a:effectLst/>
                          <a:latin typeface="Arial Rounded MT Bold"/>
                        </a:rPr>
                        <a:t>Score</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878043262"/>
                  </a:ext>
                </a:extLst>
              </a:tr>
              <a:tr h="446107">
                <a:tc>
                  <a:txBody>
                    <a:bodyPr/>
                    <a:lstStyle/>
                    <a:p>
                      <a:pPr algn="ctr" rtl="0" fontAlgn="base">
                        <a:lnSpc>
                          <a:spcPts val="1380"/>
                        </a:lnSpc>
                        <a:spcBef>
                          <a:spcPts val="1200"/>
                        </a:spcBef>
                        <a:buNone/>
                      </a:pPr>
                      <a:r>
                        <a:rPr lang="en-GB" sz="1800">
                          <a:effectLst/>
                          <a:latin typeface="Aptos"/>
                        </a:rPr>
                        <a:t>Accuracy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0.602</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575803"/>
                  </a:ext>
                </a:extLst>
              </a:tr>
              <a:tr h="446107">
                <a:tc>
                  <a:txBody>
                    <a:bodyPr/>
                    <a:lstStyle/>
                    <a:p>
                      <a:pPr algn="ctr" rtl="0" fontAlgn="base">
                        <a:lnSpc>
                          <a:spcPts val="1380"/>
                        </a:lnSpc>
                        <a:spcBef>
                          <a:spcPts val="1200"/>
                        </a:spcBef>
                        <a:buNone/>
                      </a:pPr>
                      <a:r>
                        <a:rPr lang="en-GB" sz="1800">
                          <a:effectLst/>
                          <a:latin typeface="Aptos"/>
                        </a:rPr>
                        <a:t>Precision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0.575</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905527"/>
                  </a:ext>
                </a:extLst>
              </a:tr>
              <a:tr h="446107">
                <a:tc>
                  <a:txBody>
                    <a:bodyPr/>
                    <a:lstStyle/>
                    <a:p>
                      <a:pPr algn="ctr" rtl="0" fontAlgn="base">
                        <a:lnSpc>
                          <a:spcPts val="1380"/>
                        </a:lnSpc>
                        <a:spcBef>
                          <a:spcPts val="1200"/>
                        </a:spcBef>
                        <a:buNone/>
                      </a:pPr>
                      <a:r>
                        <a:rPr lang="en-GB" sz="1800">
                          <a:effectLst/>
                          <a:latin typeface="Aptos"/>
                        </a:rPr>
                        <a:t>Sensitivity/Recall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marL="0" lvl="0" indent="0" algn="ctr">
                        <a:spcBef>
                          <a:spcPts val="1200"/>
                        </a:spcBef>
                        <a:buNone/>
                      </a:pPr>
                      <a:r>
                        <a:rPr lang="en-GB" sz="1600" b="0" i="0" u="none" strike="noStrike" baseline="0" noProof="0">
                          <a:solidFill>
                            <a:srgbClr val="000000"/>
                          </a:solidFill>
                          <a:effectLst/>
                          <a:latin typeface="Aptos"/>
                        </a:rPr>
                        <a:t>0.634</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51311"/>
                  </a:ext>
                </a:extLst>
              </a:tr>
              <a:tr h="446107">
                <a:tc>
                  <a:txBody>
                    <a:bodyPr/>
                    <a:lstStyle/>
                    <a:p>
                      <a:pPr algn="ctr" rtl="0" fontAlgn="base">
                        <a:lnSpc>
                          <a:spcPts val="1380"/>
                        </a:lnSpc>
                        <a:spcBef>
                          <a:spcPts val="1200"/>
                        </a:spcBef>
                        <a:buNone/>
                      </a:pPr>
                      <a:r>
                        <a:rPr lang="en-GB" sz="1800">
                          <a:effectLst/>
                          <a:latin typeface="Aptos"/>
                        </a:rPr>
                        <a:t>Specificity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0.867</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4692866"/>
                  </a:ext>
                </a:extLst>
              </a:tr>
              <a:tr h="446107">
                <a:tc>
                  <a:txBody>
                    <a:bodyPr/>
                    <a:lstStyle/>
                    <a:p>
                      <a:pPr algn="ctr" rtl="0" fontAlgn="base">
                        <a:lnSpc>
                          <a:spcPts val="1380"/>
                        </a:lnSpc>
                        <a:spcBef>
                          <a:spcPts val="1200"/>
                        </a:spcBef>
                        <a:buNone/>
                      </a:pPr>
                      <a:r>
                        <a:rPr lang="en-GB" sz="1800">
                          <a:effectLst/>
                          <a:latin typeface="Aptos"/>
                        </a:rPr>
                        <a:t>Cohen's Kappa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0.452</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461486"/>
                  </a:ext>
                </a:extLst>
              </a:tr>
              <a:tr h="446107">
                <a:tc>
                  <a:txBody>
                    <a:bodyPr/>
                    <a:lstStyle/>
                    <a:p>
                      <a:pPr lvl="0" algn="ctr">
                        <a:lnSpc>
                          <a:spcPts val="1380"/>
                        </a:lnSpc>
                        <a:spcBef>
                          <a:spcPts val="1200"/>
                        </a:spcBef>
                        <a:buNone/>
                      </a:pPr>
                      <a:r>
                        <a:rPr lang="en-GB" sz="1800">
                          <a:effectLst/>
                          <a:latin typeface="Aptos"/>
                        </a:rPr>
                        <a:t>MCC</a:t>
                      </a:r>
                    </a:p>
                  </a:txBody>
                  <a:tcPr marL="57150" marR="57150">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chemeClr val="bg2"/>
                    </a:solidFill>
                  </a:tcPr>
                </a:tc>
                <a:tc>
                  <a:txBody>
                    <a:bodyPr/>
                    <a:lstStyle/>
                    <a:p>
                      <a:pPr lvl="0" algn="ctr">
                        <a:lnSpc>
                          <a:spcPts val="1380"/>
                        </a:lnSpc>
                        <a:spcBef>
                          <a:spcPts val="1200"/>
                        </a:spcBef>
                        <a:buNone/>
                      </a:pPr>
                      <a:r>
                        <a:rPr lang="en-ZA" sz="1600" b="0" i="0" u="none" strike="noStrike" noProof="0">
                          <a:solidFill>
                            <a:srgbClr val="000000"/>
                          </a:solidFill>
                          <a:effectLst/>
                          <a:latin typeface="Aptos"/>
                        </a:rPr>
                        <a:t>0.458</a:t>
                      </a:r>
                      <a:endParaRPr lang="en-US" sz="1600">
                        <a:latin typeface="Aptos"/>
                      </a:endParaRPr>
                    </a:p>
                  </a:txBody>
                  <a:tcPr marL="57150" marR="57150">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noFill/>
                  </a:tcPr>
                </a:tc>
                <a:extLst>
                  <a:ext uri="{0D108BD9-81ED-4DB2-BD59-A6C34878D82A}">
                    <a16:rowId xmlns:a16="http://schemas.microsoft.com/office/drawing/2014/main" val="1086959498"/>
                  </a:ext>
                </a:extLst>
              </a:tr>
              <a:tr h="446107">
                <a:tc>
                  <a:txBody>
                    <a:bodyPr/>
                    <a:lstStyle/>
                    <a:p>
                      <a:pPr algn="ctr" rtl="0" fontAlgn="base">
                        <a:lnSpc>
                          <a:spcPts val="1380"/>
                        </a:lnSpc>
                        <a:spcBef>
                          <a:spcPts val="1200"/>
                        </a:spcBef>
                        <a:buNone/>
                      </a:pPr>
                      <a:r>
                        <a:rPr lang="en-GB" sz="1800">
                          <a:effectLst/>
                          <a:latin typeface="Aptos"/>
                        </a:rPr>
                        <a:t>F1 Score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0.587</a:t>
                      </a:r>
                      <a:r>
                        <a:rPr lang="en-GB" sz="160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4239332"/>
                  </a:ext>
                </a:extLst>
              </a:tr>
              <a:tr h="446107">
                <a:tc>
                  <a:txBody>
                    <a:bodyPr/>
                    <a:lstStyle/>
                    <a:p>
                      <a:pPr algn="ctr" rtl="0" fontAlgn="base">
                        <a:lnSpc>
                          <a:spcPts val="1380"/>
                        </a:lnSpc>
                        <a:spcBef>
                          <a:spcPts val="1200"/>
                        </a:spcBef>
                        <a:buNone/>
                      </a:pPr>
                      <a:r>
                        <a:rPr lang="en-GB" sz="1800">
                          <a:effectLst/>
                          <a:latin typeface="Aptos"/>
                        </a:rPr>
                        <a:t>ROC AUC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0.863</a:t>
                      </a:r>
                      <a:r>
                        <a:rPr lang="en-GB" sz="160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388088"/>
                  </a:ext>
                </a:extLst>
              </a:tr>
            </a:tbl>
          </a:graphicData>
        </a:graphic>
      </p:graphicFrame>
      <p:sp>
        <p:nvSpPr>
          <p:cNvPr id="13" name="Rectangle: Diagonal Corners Snipped 12">
            <a:extLst>
              <a:ext uri="{FF2B5EF4-FFF2-40B4-BE49-F238E27FC236}">
                <a16:creationId xmlns:a16="http://schemas.microsoft.com/office/drawing/2014/main" id="{EC1049A5-7145-AEF6-5607-FA9D0A44B892}"/>
              </a:ext>
            </a:extLst>
          </p:cNvPr>
          <p:cNvSpPr/>
          <p:nvPr/>
        </p:nvSpPr>
        <p:spPr>
          <a:xfrm>
            <a:off x="10500475" y="795543"/>
            <a:ext cx="1604239" cy="68558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ROC CURVE + AUC  </a:t>
            </a:r>
            <a:endParaRPr lang="en-US" sz="1600"/>
          </a:p>
        </p:txBody>
      </p:sp>
      <p:sp>
        <p:nvSpPr>
          <p:cNvPr id="5" name="Flowchart: Magnetic Disk 4">
            <a:extLst>
              <a:ext uri="{FF2B5EF4-FFF2-40B4-BE49-F238E27FC236}">
                <a16:creationId xmlns:a16="http://schemas.microsoft.com/office/drawing/2014/main" id="{56E6F188-8FBE-0A85-6C46-6B3548044D81}"/>
              </a:ext>
            </a:extLst>
          </p:cNvPr>
          <p:cNvSpPr/>
          <p:nvPr/>
        </p:nvSpPr>
        <p:spPr>
          <a:xfrm>
            <a:off x="11152922" y="5805168"/>
            <a:ext cx="852066" cy="964652"/>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1" name="Picture 10" descr="A logo with a circle in the middle&#10;&#10;AI-generated content may be incorrect.">
            <a:extLst>
              <a:ext uri="{FF2B5EF4-FFF2-40B4-BE49-F238E27FC236}">
                <a16:creationId xmlns:a16="http://schemas.microsoft.com/office/drawing/2014/main" id="{B6BD7749-E9D1-3937-C5EF-5F74E141030D}"/>
              </a:ext>
            </a:extLst>
          </p:cNvPr>
          <p:cNvPicPr>
            <a:picLocks noChangeAspect="1"/>
          </p:cNvPicPr>
          <p:nvPr/>
        </p:nvPicPr>
        <p:blipFill>
          <a:blip r:embed="rId2"/>
          <a:stretch>
            <a:fillRect/>
          </a:stretch>
        </p:blipFill>
        <p:spPr>
          <a:xfrm>
            <a:off x="11299416" y="6150933"/>
            <a:ext cx="557562" cy="490043"/>
          </a:xfrm>
          <a:prstGeom prst="rect">
            <a:avLst/>
          </a:prstGeom>
          <a:ln>
            <a:noFill/>
          </a:ln>
        </p:spPr>
      </p:pic>
      <p:sp>
        <p:nvSpPr>
          <p:cNvPr id="8" name="Text Box 39">
            <a:extLst>
              <a:ext uri="{FF2B5EF4-FFF2-40B4-BE49-F238E27FC236}">
                <a16:creationId xmlns:a16="http://schemas.microsoft.com/office/drawing/2014/main" id="{867F4299-893B-1CDC-2786-A4A0AE7F0D9D}"/>
              </a:ext>
            </a:extLst>
          </p:cNvPr>
          <p:cNvSpPr txBox="1"/>
          <p:nvPr/>
        </p:nvSpPr>
        <p:spPr>
          <a:xfrm>
            <a:off x="116377" y="133822"/>
            <a:ext cx="2366979" cy="431554"/>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a:ea typeface="Times New Roman" panose="02020603050405020304" pitchFamily="18" charset="0"/>
              </a:rPr>
              <a:t>Model Building </a:t>
            </a:r>
            <a:endParaRPr lang="en-ZA" sz="1600">
              <a:effectLst/>
              <a:latin typeface="Arial Rounded MT Bold" panose="020F0704030504030204" pitchFamily="34" charset="0"/>
              <a:ea typeface="Times New Roman" panose="02020603050405020304" pitchFamily="18" charset="0"/>
            </a:endParaRPr>
          </a:p>
        </p:txBody>
      </p:sp>
      <p:pic>
        <p:nvPicPr>
          <p:cNvPr id="14" name="Picture 13" descr="A green squares with numbers and a number&#10;&#10;AI-generated content may be incorrect.">
            <a:extLst>
              <a:ext uri="{FF2B5EF4-FFF2-40B4-BE49-F238E27FC236}">
                <a16:creationId xmlns:a16="http://schemas.microsoft.com/office/drawing/2014/main" id="{A06E6EA2-5FE8-4453-1E19-410A648D649B}"/>
              </a:ext>
            </a:extLst>
          </p:cNvPr>
          <p:cNvPicPr>
            <a:picLocks noChangeAspect="1"/>
          </p:cNvPicPr>
          <p:nvPr/>
        </p:nvPicPr>
        <p:blipFill>
          <a:blip r:embed="rId3"/>
          <a:srcRect l="2621" t="14" r="8723" b="-53"/>
          <a:stretch>
            <a:fillRect/>
          </a:stretch>
        </p:blipFill>
        <p:spPr>
          <a:xfrm>
            <a:off x="4666549" y="1357865"/>
            <a:ext cx="3631284" cy="3408731"/>
          </a:xfrm>
          <a:prstGeom prst="rect">
            <a:avLst/>
          </a:prstGeom>
          <a:ln>
            <a:solidFill>
              <a:schemeClr val="tx1"/>
            </a:solidFill>
          </a:ln>
        </p:spPr>
      </p:pic>
      <p:pic>
        <p:nvPicPr>
          <p:cNvPr id="15" name="Picture 14" descr="A graph of different colored lines&#10;&#10;AI-generated content may be incorrect.">
            <a:extLst>
              <a:ext uri="{FF2B5EF4-FFF2-40B4-BE49-F238E27FC236}">
                <a16:creationId xmlns:a16="http://schemas.microsoft.com/office/drawing/2014/main" id="{CE04E939-5EFD-D58F-4343-8921221DC24F}"/>
              </a:ext>
            </a:extLst>
          </p:cNvPr>
          <p:cNvPicPr>
            <a:picLocks noChangeAspect="1"/>
          </p:cNvPicPr>
          <p:nvPr/>
        </p:nvPicPr>
        <p:blipFill>
          <a:blip r:embed="rId4"/>
          <a:srcRect l="3488" t="6396" r="7752" b="3353"/>
          <a:stretch>
            <a:fillRect/>
          </a:stretch>
        </p:blipFill>
        <p:spPr>
          <a:xfrm>
            <a:off x="8488327" y="1483630"/>
            <a:ext cx="3615079" cy="3646428"/>
          </a:xfrm>
          <a:prstGeom prst="rect">
            <a:avLst/>
          </a:prstGeom>
          <a:ln>
            <a:solidFill>
              <a:schemeClr val="tx1"/>
            </a:solidFill>
          </a:ln>
        </p:spPr>
      </p:pic>
      <p:pic>
        <p:nvPicPr>
          <p:cNvPr id="16" name="Picture 15" descr="A graph of different colored bars&#10;&#10;AI-generated content may be incorrect.">
            <a:extLst>
              <a:ext uri="{FF2B5EF4-FFF2-40B4-BE49-F238E27FC236}">
                <a16:creationId xmlns:a16="http://schemas.microsoft.com/office/drawing/2014/main" id="{8802C911-DEFF-C453-E219-94AE0271A862}"/>
              </a:ext>
            </a:extLst>
          </p:cNvPr>
          <p:cNvPicPr>
            <a:picLocks noChangeAspect="1"/>
          </p:cNvPicPr>
          <p:nvPr/>
        </p:nvPicPr>
        <p:blipFill>
          <a:blip r:embed="rId5"/>
          <a:stretch>
            <a:fillRect/>
          </a:stretch>
        </p:blipFill>
        <p:spPr>
          <a:xfrm>
            <a:off x="4368209" y="4868825"/>
            <a:ext cx="3934048" cy="1984746"/>
          </a:xfrm>
          <a:prstGeom prst="rect">
            <a:avLst/>
          </a:prstGeom>
          <a:ln>
            <a:solidFill>
              <a:schemeClr val="tx1"/>
            </a:solidFill>
          </a:ln>
        </p:spPr>
      </p:pic>
      <p:sp>
        <p:nvSpPr>
          <p:cNvPr id="18" name="Rectangle: Diagonal Corners Snipped 17">
            <a:extLst>
              <a:ext uri="{FF2B5EF4-FFF2-40B4-BE49-F238E27FC236}">
                <a16:creationId xmlns:a16="http://schemas.microsoft.com/office/drawing/2014/main" id="{BBD10EF2-6CF7-C3E2-ADBA-5B335E4732FE}"/>
              </a:ext>
            </a:extLst>
          </p:cNvPr>
          <p:cNvSpPr/>
          <p:nvPr/>
        </p:nvSpPr>
        <p:spPr>
          <a:xfrm>
            <a:off x="3176685" y="1356332"/>
            <a:ext cx="1628576" cy="572416"/>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CONFUSION MATRIX</a:t>
            </a:r>
            <a:r>
              <a:rPr lang="en-ZA" b="1">
                <a:latin typeface="Arial Rounded MT Bold"/>
              </a:rPr>
              <a:t>  </a:t>
            </a:r>
            <a:endParaRPr lang="en-US"/>
          </a:p>
        </p:txBody>
      </p:sp>
      <p:sp>
        <p:nvSpPr>
          <p:cNvPr id="20" name="Rectangle: Diagonal Corners Snipped 19">
            <a:extLst>
              <a:ext uri="{FF2B5EF4-FFF2-40B4-BE49-F238E27FC236}">
                <a16:creationId xmlns:a16="http://schemas.microsoft.com/office/drawing/2014/main" id="{5CA20E7C-D585-25CB-8CA0-2D3C6D758292}"/>
              </a:ext>
            </a:extLst>
          </p:cNvPr>
          <p:cNvSpPr/>
          <p:nvPr/>
        </p:nvSpPr>
        <p:spPr>
          <a:xfrm>
            <a:off x="8298256" y="5850382"/>
            <a:ext cx="1808029" cy="676721"/>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Feature Coefficients  </a:t>
            </a:r>
            <a:endParaRPr lang="en-US" sz="1600"/>
          </a:p>
        </p:txBody>
      </p:sp>
    </p:spTree>
    <p:extLst>
      <p:ext uri="{BB962C8B-B14F-4D97-AF65-F5344CB8AC3E}">
        <p14:creationId xmlns:p14="http://schemas.microsoft.com/office/powerpoint/2010/main" val="372920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DFF0A-C88A-7322-5E94-5086D4C93281}"/>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83650B6-7542-348F-CBD0-DB7390C2A52C}"/>
              </a:ext>
            </a:extLst>
          </p:cNvPr>
          <p:cNvGraphicFramePr>
            <a:graphicFrameLocks noGrp="1"/>
          </p:cNvGraphicFramePr>
          <p:nvPr>
            <p:extLst>
              <p:ext uri="{D42A27DB-BD31-4B8C-83A1-F6EECF244321}">
                <p14:modId xmlns:p14="http://schemas.microsoft.com/office/powerpoint/2010/main" val="2610345544"/>
              </p:ext>
            </p:extLst>
          </p:nvPr>
        </p:nvGraphicFramePr>
        <p:xfrm>
          <a:off x="203790" y="2613837"/>
          <a:ext cx="3590013" cy="3902130"/>
        </p:xfrm>
        <a:graphic>
          <a:graphicData uri="http://schemas.openxmlformats.org/drawingml/2006/table">
            <a:tbl>
              <a:tblPr bandRow="1">
                <a:tableStyleId>{5C22544A-7EE6-4342-B048-85BDC9FD1C3A}</a:tableStyleId>
              </a:tblPr>
              <a:tblGrid>
                <a:gridCol w="1989398">
                  <a:extLst>
                    <a:ext uri="{9D8B030D-6E8A-4147-A177-3AD203B41FA5}">
                      <a16:colId xmlns:a16="http://schemas.microsoft.com/office/drawing/2014/main" val="2309511270"/>
                    </a:ext>
                  </a:extLst>
                </a:gridCol>
                <a:gridCol w="1600615">
                  <a:extLst>
                    <a:ext uri="{9D8B030D-6E8A-4147-A177-3AD203B41FA5}">
                      <a16:colId xmlns:a16="http://schemas.microsoft.com/office/drawing/2014/main" val="2051184586"/>
                    </a:ext>
                  </a:extLst>
                </a:gridCol>
              </a:tblGrid>
              <a:tr h="313481">
                <a:tc>
                  <a:txBody>
                    <a:bodyPr/>
                    <a:lstStyle/>
                    <a:p>
                      <a:pPr algn="ctr" rtl="0" fontAlgn="base">
                        <a:lnSpc>
                          <a:spcPts val="1380"/>
                        </a:lnSpc>
                        <a:spcBef>
                          <a:spcPts val="1200"/>
                        </a:spcBef>
                        <a:buNone/>
                      </a:pPr>
                      <a:r>
                        <a:rPr lang="en-GB" sz="1800" b="1">
                          <a:effectLst/>
                          <a:latin typeface="Arial Rounded MT Bold"/>
                        </a:rPr>
                        <a:t>Metric</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380"/>
                        </a:lnSpc>
                        <a:spcBef>
                          <a:spcPts val="1200"/>
                        </a:spcBef>
                        <a:buNone/>
                      </a:pPr>
                      <a:r>
                        <a:rPr lang="en-GB" sz="1800" b="1">
                          <a:effectLst/>
                          <a:latin typeface="Arial Rounded MT Bold"/>
                        </a:rPr>
                        <a:t>Score</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878043262"/>
                  </a:ext>
                </a:extLst>
              </a:tr>
              <a:tr h="446107">
                <a:tc>
                  <a:txBody>
                    <a:bodyPr/>
                    <a:lstStyle/>
                    <a:p>
                      <a:pPr lvl="0" algn="ctr" rtl="0">
                        <a:lnSpc>
                          <a:spcPts val="1380"/>
                        </a:lnSpc>
                        <a:spcBef>
                          <a:spcPts val="1200"/>
                        </a:spcBef>
                        <a:spcAft>
                          <a:spcPts val="800"/>
                        </a:spcAft>
                        <a:buNone/>
                      </a:pPr>
                      <a:r>
                        <a:rPr lang="en-GB" sz="1800" b="0" i="0">
                          <a:effectLst/>
                          <a:latin typeface="Aptos"/>
                        </a:rPr>
                        <a:t>Accuracy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0.663</a:t>
                      </a:r>
                      <a:r>
                        <a:rPr lang="en-GB" sz="1600" b="0" i="0">
                          <a:effectLst/>
                          <a:latin typeface="Aptos"/>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575803"/>
                  </a:ext>
                </a:extLst>
              </a:tr>
              <a:tr h="446107">
                <a:tc>
                  <a:txBody>
                    <a:bodyPr/>
                    <a:lstStyle/>
                    <a:p>
                      <a:pPr lvl="0" algn="ctr" rtl="0">
                        <a:lnSpc>
                          <a:spcPts val="1380"/>
                        </a:lnSpc>
                        <a:spcBef>
                          <a:spcPts val="1200"/>
                        </a:spcBef>
                        <a:spcAft>
                          <a:spcPts val="800"/>
                        </a:spcAft>
                        <a:buNone/>
                      </a:pPr>
                      <a:r>
                        <a:rPr lang="en-GB" sz="1800" b="0" i="0">
                          <a:effectLst/>
                          <a:latin typeface="Aptos"/>
                        </a:rPr>
                        <a:t>Precision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0.631</a:t>
                      </a:r>
                      <a:endParaRPr lang="en-GB" sz="1600" b="0" i="0">
                        <a:effectLst/>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905527"/>
                  </a:ext>
                </a:extLst>
              </a:tr>
              <a:tr h="446107">
                <a:tc>
                  <a:txBody>
                    <a:bodyPr/>
                    <a:lstStyle/>
                    <a:p>
                      <a:pPr lvl="0" algn="ctr" rtl="0">
                        <a:lnSpc>
                          <a:spcPts val="1380"/>
                        </a:lnSpc>
                        <a:spcBef>
                          <a:spcPts val="1200"/>
                        </a:spcBef>
                        <a:spcAft>
                          <a:spcPts val="800"/>
                        </a:spcAft>
                        <a:buNone/>
                      </a:pPr>
                      <a:r>
                        <a:rPr lang="en-GB" sz="1800" b="0" i="0">
                          <a:effectLst/>
                          <a:latin typeface="Aptos"/>
                        </a:rPr>
                        <a:t>Sensitivity/Recall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0.637</a:t>
                      </a:r>
                      <a:endParaRPr lang="en-GB" sz="1600" b="0" i="0">
                        <a:effectLst/>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51311"/>
                  </a:ext>
                </a:extLst>
              </a:tr>
              <a:tr h="446107">
                <a:tc>
                  <a:txBody>
                    <a:bodyPr/>
                    <a:lstStyle/>
                    <a:p>
                      <a:pPr lvl="0" algn="ctr" rtl="0">
                        <a:lnSpc>
                          <a:spcPts val="1380"/>
                        </a:lnSpc>
                        <a:spcBef>
                          <a:spcPts val="1200"/>
                        </a:spcBef>
                        <a:spcAft>
                          <a:spcPts val="800"/>
                        </a:spcAft>
                        <a:buNone/>
                      </a:pPr>
                      <a:r>
                        <a:rPr lang="en-GB" sz="1800" b="0" i="0">
                          <a:effectLst/>
                          <a:latin typeface="Aptos"/>
                        </a:rPr>
                        <a:t>Specificity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0.867</a:t>
                      </a:r>
                      <a:endParaRPr lang="en-GB" sz="1600" b="0" i="0">
                        <a:effectLst/>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4692866"/>
                  </a:ext>
                </a:extLst>
              </a:tr>
              <a:tr h="446107">
                <a:tc>
                  <a:txBody>
                    <a:bodyPr/>
                    <a:lstStyle/>
                    <a:p>
                      <a:pPr lvl="0" algn="ctr" rtl="0">
                        <a:lnSpc>
                          <a:spcPts val="1380"/>
                        </a:lnSpc>
                        <a:spcBef>
                          <a:spcPts val="1200"/>
                        </a:spcBef>
                        <a:spcAft>
                          <a:spcPts val="800"/>
                        </a:spcAft>
                        <a:buNone/>
                      </a:pPr>
                      <a:r>
                        <a:rPr lang="en-GB" sz="1800" b="0" i="0">
                          <a:effectLst/>
                          <a:latin typeface="Aptos"/>
                        </a:rPr>
                        <a:t>Cohen's Kappa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0.513</a:t>
                      </a:r>
                      <a:endParaRPr lang="en-GB" sz="1600" b="0" i="0">
                        <a:effectLst/>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461486"/>
                  </a:ext>
                </a:extLst>
              </a:tr>
              <a:tr h="446107">
                <a:tc>
                  <a:txBody>
                    <a:bodyPr/>
                    <a:lstStyle/>
                    <a:p>
                      <a:pPr lvl="0" algn="ctr" rtl="0">
                        <a:lnSpc>
                          <a:spcPts val="1380"/>
                        </a:lnSpc>
                        <a:spcBef>
                          <a:spcPts val="1200"/>
                        </a:spcBef>
                        <a:buNone/>
                      </a:pPr>
                      <a:r>
                        <a:rPr lang="en-GB" sz="1800" b="0" i="0">
                          <a:effectLst/>
                          <a:latin typeface="Aptos"/>
                        </a:rPr>
                        <a:t>MCC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effectLst/>
                          <a:latin typeface="Aptos"/>
                        </a:rPr>
                        <a:t>0.515</a:t>
                      </a:r>
                      <a:endParaRPr lang="en-GB" sz="1600" b="0" i="0">
                        <a:effectLst/>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4239332"/>
                  </a:ext>
                </a:extLst>
              </a:tr>
              <a:tr h="446107">
                <a:tc>
                  <a:txBody>
                    <a:bodyPr/>
                    <a:lstStyle/>
                    <a:p>
                      <a:pPr lvl="0" algn="ctr" rtl="0">
                        <a:lnSpc>
                          <a:spcPts val="1380"/>
                        </a:lnSpc>
                        <a:spcBef>
                          <a:spcPts val="1200"/>
                        </a:spcBef>
                        <a:spcAft>
                          <a:spcPts val="800"/>
                        </a:spcAft>
                        <a:buNone/>
                      </a:pPr>
                      <a:r>
                        <a:rPr lang="en-GB" sz="1800" b="0" i="0">
                          <a:effectLst/>
                          <a:latin typeface="Aptos"/>
                        </a:rPr>
                        <a:t>F1 Score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0.632</a:t>
                      </a:r>
                      <a:r>
                        <a:rPr lang="en-GB" sz="1600" b="0" i="0">
                          <a:effectLst/>
                          <a:latin typeface="Aptos"/>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388088"/>
                  </a:ext>
                </a:extLst>
              </a:tr>
              <a:tr h="446107">
                <a:tc>
                  <a:txBody>
                    <a:bodyPr/>
                    <a:lstStyle/>
                    <a:p>
                      <a:pPr lvl="0" algn="ctr" rtl="0">
                        <a:lnSpc>
                          <a:spcPts val="1380"/>
                        </a:lnSpc>
                        <a:spcBef>
                          <a:spcPts val="1200"/>
                        </a:spcBef>
                        <a:spcAft>
                          <a:spcPts val="800"/>
                        </a:spcAft>
                        <a:buNone/>
                      </a:pPr>
                      <a:r>
                        <a:rPr lang="en-GB" sz="1800" b="0" i="0">
                          <a:effectLst/>
                          <a:latin typeface="Aptos"/>
                        </a:rPr>
                        <a:t>ROC AUC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effectLst/>
                          <a:latin typeface="Aptos"/>
                        </a:rPr>
                        <a:t>0.880</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2371507"/>
                  </a:ext>
                </a:extLst>
              </a:tr>
            </a:tbl>
          </a:graphicData>
        </a:graphic>
      </p:graphicFrame>
      <p:sp>
        <p:nvSpPr>
          <p:cNvPr id="6" name="Rounded Rectangle 7">
            <a:extLst>
              <a:ext uri="{FF2B5EF4-FFF2-40B4-BE49-F238E27FC236}">
                <a16:creationId xmlns:a16="http://schemas.microsoft.com/office/drawing/2014/main" id="{589A71D5-9599-83B4-12AA-2754FFD77147}"/>
              </a:ext>
            </a:extLst>
          </p:cNvPr>
          <p:cNvSpPr/>
          <p:nvPr/>
        </p:nvSpPr>
        <p:spPr>
          <a:xfrm>
            <a:off x="197243" y="1122636"/>
            <a:ext cx="3145536" cy="1107996"/>
          </a:xfrm>
          <a:prstGeom prst="roundRect">
            <a:avLst/>
          </a:prstGeom>
          <a:solidFill>
            <a:srgbClr val="A2D2FF"/>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400">
                <a:latin typeface="Arial Rounded MT Bold"/>
              </a:rPr>
              <a:t>Random Forest</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Snipped 10">
            <a:extLst>
              <a:ext uri="{FF2B5EF4-FFF2-40B4-BE49-F238E27FC236}">
                <a16:creationId xmlns:a16="http://schemas.microsoft.com/office/drawing/2014/main" id="{948D6DBB-C60F-3BDF-9C32-CA5FFABE750A}"/>
              </a:ext>
            </a:extLst>
          </p:cNvPr>
          <p:cNvSpPr/>
          <p:nvPr/>
        </p:nvSpPr>
        <p:spPr>
          <a:xfrm>
            <a:off x="10500474" y="3756732"/>
            <a:ext cx="1604239" cy="68558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ROC CURVE + AUC  </a:t>
            </a:r>
            <a:endParaRPr lang="en-US" sz="1600"/>
          </a:p>
        </p:txBody>
      </p:sp>
      <p:sp>
        <p:nvSpPr>
          <p:cNvPr id="12" name="Rectangle: Diagonal Corners Snipped 11">
            <a:extLst>
              <a:ext uri="{FF2B5EF4-FFF2-40B4-BE49-F238E27FC236}">
                <a16:creationId xmlns:a16="http://schemas.microsoft.com/office/drawing/2014/main" id="{B5A9FC4C-EE4E-7AAF-6776-7672FB533DE8}"/>
              </a:ext>
            </a:extLst>
          </p:cNvPr>
          <p:cNvSpPr/>
          <p:nvPr/>
        </p:nvSpPr>
        <p:spPr>
          <a:xfrm>
            <a:off x="3353894" y="681"/>
            <a:ext cx="2931064" cy="368625"/>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CONFUSION MATRIX</a:t>
            </a:r>
            <a:r>
              <a:rPr lang="en-ZA" b="1">
                <a:latin typeface="Arial Rounded MT Bold"/>
              </a:rPr>
              <a:t>  </a:t>
            </a:r>
            <a:endParaRPr lang="en-US"/>
          </a:p>
        </p:txBody>
      </p:sp>
      <p:sp>
        <p:nvSpPr>
          <p:cNvPr id="13" name="Rectangle: Diagonal Corners Snipped 12">
            <a:extLst>
              <a:ext uri="{FF2B5EF4-FFF2-40B4-BE49-F238E27FC236}">
                <a16:creationId xmlns:a16="http://schemas.microsoft.com/office/drawing/2014/main" id="{BF08CBB0-E660-AF6C-182A-137F4088D3D4}"/>
              </a:ext>
            </a:extLst>
          </p:cNvPr>
          <p:cNvSpPr/>
          <p:nvPr/>
        </p:nvSpPr>
        <p:spPr>
          <a:xfrm>
            <a:off x="4116116" y="4769405"/>
            <a:ext cx="1604239" cy="68558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Feature Importance  </a:t>
            </a:r>
            <a:endParaRPr lang="en-US" sz="1600"/>
          </a:p>
        </p:txBody>
      </p:sp>
      <p:sp>
        <p:nvSpPr>
          <p:cNvPr id="21" name="Flowchart: Magnetic Disk 20">
            <a:extLst>
              <a:ext uri="{FF2B5EF4-FFF2-40B4-BE49-F238E27FC236}">
                <a16:creationId xmlns:a16="http://schemas.microsoft.com/office/drawing/2014/main" id="{DB9B3922-FFA1-0115-1C3F-677FBFDA1684}"/>
              </a:ext>
            </a:extLst>
          </p:cNvPr>
          <p:cNvSpPr/>
          <p:nvPr/>
        </p:nvSpPr>
        <p:spPr>
          <a:xfrm>
            <a:off x="11152922" y="5805168"/>
            <a:ext cx="852066" cy="964652"/>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23" name="Picture 22" descr="A logo with a circle in the middle&#10;&#10;AI-generated content may be incorrect.">
            <a:extLst>
              <a:ext uri="{FF2B5EF4-FFF2-40B4-BE49-F238E27FC236}">
                <a16:creationId xmlns:a16="http://schemas.microsoft.com/office/drawing/2014/main" id="{DC4A602F-1F6E-6290-ED95-C9BD0A25FD1C}"/>
              </a:ext>
            </a:extLst>
          </p:cNvPr>
          <p:cNvPicPr>
            <a:picLocks noChangeAspect="1"/>
          </p:cNvPicPr>
          <p:nvPr/>
        </p:nvPicPr>
        <p:blipFill>
          <a:blip r:embed="rId2"/>
          <a:stretch>
            <a:fillRect/>
          </a:stretch>
        </p:blipFill>
        <p:spPr>
          <a:xfrm>
            <a:off x="11299416" y="6150933"/>
            <a:ext cx="557562" cy="490043"/>
          </a:xfrm>
          <a:prstGeom prst="rect">
            <a:avLst/>
          </a:prstGeom>
          <a:ln>
            <a:noFill/>
          </a:ln>
        </p:spPr>
      </p:pic>
      <p:sp>
        <p:nvSpPr>
          <p:cNvPr id="8" name="TextBox 7">
            <a:extLst>
              <a:ext uri="{FF2B5EF4-FFF2-40B4-BE49-F238E27FC236}">
                <a16:creationId xmlns:a16="http://schemas.microsoft.com/office/drawing/2014/main" id="{666245AE-E824-6BC3-797A-6CBB2BEC0227}"/>
              </a:ext>
            </a:extLst>
          </p:cNvPr>
          <p:cNvSpPr txBox="1"/>
          <p:nvPr/>
        </p:nvSpPr>
        <p:spPr>
          <a:xfrm>
            <a:off x="199412" y="154099"/>
            <a:ext cx="2847055" cy="587742"/>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a:latin typeface="Arial Rounded MT Bold"/>
                <a:cs typeface="Aharoni"/>
              </a:rPr>
              <a:t>RESULTS </a:t>
            </a:r>
            <a:endParaRPr lang="en-US" sz="3200">
              <a:latin typeface="Arial Rounded MT Bold" panose="020F0704030504030204" pitchFamily="34" charset="0"/>
              <a:cs typeface="Aharoni" panose="02010803020104030203" pitchFamily="2" charset="-79"/>
            </a:endParaRPr>
          </a:p>
        </p:txBody>
      </p:sp>
      <p:pic>
        <p:nvPicPr>
          <p:cNvPr id="3" name="Picture 2" descr="A green squares with numbers and a number&#10;&#10;AI-generated content may be incorrect.">
            <a:extLst>
              <a:ext uri="{FF2B5EF4-FFF2-40B4-BE49-F238E27FC236}">
                <a16:creationId xmlns:a16="http://schemas.microsoft.com/office/drawing/2014/main" id="{993BDA58-C086-709F-5925-26CA09930A36}"/>
              </a:ext>
            </a:extLst>
          </p:cNvPr>
          <p:cNvPicPr>
            <a:picLocks noChangeAspect="1"/>
          </p:cNvPicPr>
          <p:nvPr/>
        </p:nvPicPr>
        <p:blipFill>
          <a:blip r:embed="rId3"/>
          <a:srcRect l="4206" t="6882" r="7927" b="-695"/>
          <a:stretch>
            <a:fillRect/>
          </a:stretch>
        </p:blipFill>
        <p:spPr>
          <a:xfrm>
            <a:off x="4019388" y="451823"/>
            <a:ext cx="4004385" cy="3743201"/>
          </a:xfrm>
          <a:prstGeom prst="rect">
            <a:avLst/>
          </a:prstGeom>
          <a:ln>
            <a:solidFill>
              <a:schemeClr val="tx1"/>
            </a:solidFill>
          </a:ln>
        </p:spPr>
      </p:pic>
      <p:pic>
        <p:nvPicPr>
          <p:cNvPr id="10" name="Picture 9" descr="A graph of different colored bars&#10;&#10;AI-generated content may be incorrect.">
            <a:extLst>
              <a:ext uri="{FF2B5EF4-FFF2-40B4-BE49-F238E27FC236}">
                <a16:creationId xmlns:a16="http://schemas.microsoft.com/office/drawing/2014/main" id="{14B0A335-BB10-8881-F49F-04C7162997EB}"/>
              </a:ext>
            </a:extLst>
          </p:cNvPr>
          <p:cNvPicPr>
            <a:picLocks noChangeAspect="1"/>
          </p:cNvPicPr>
          <p:nvPr/>
        </p:nvPicPr>
        <p:blipFill>
          <a:blip r:embed="rId4"/>
          <a:stretch>
            <a:fillRect/>
          </a:stretch>
        </p:blipFill>
        <p:spPr>
          <a:xfrm>
            <a:off x="5719823" y="4298306"/>
            <a:ext cx="4002912" cy="2515083"/>
          </a:xfrm>
          <a:prstGeom prst="rect">
            <a:avLst/>
          </a:prstGeom>
          <a:ln>
            <a:solidFill>
              <a:schemeClr val="tx1"/>
            </a:solidFill>
          </a:ln>
        </p:spPr>
      </p:pic>
      <p:pic>
        <p:nvPicPr>
          <p:cNvPr id="14" name="Picture 13" descr="A graph of different colored lines&#10;&#10;AI-generated content may be incorrect.">
            <a:extLst>
              <a:ext uri="{FF2B5EF4-FFF2-40B4-BE49-F238E27FC236}">
                <a16:creationId xmlns:a16="http://schemas.microsoft.com/office/drawing/2014/main" id="{D65A2DC4-B527-842B-AE8B-D019B23E9DD2}"/>
              </a:ext>
            </a:extLst>
          </p:cNvPr>
          <p:cNvPicPr>
            <a:picLocks noChangeAspect="1"/>
          </p:cNvPicPr>
          <p:nvPr/>
        </p:nvPicPr>
        <p:blipFill>
          <a:blip r:embed="rId5"/>
          <a:srcRect l="3516" t="6554" r="6470" b="3000"/>
          <a:stretch>
            <a:fillRect/>
          </a:stretch>
        </p:blipFill>
        <p:spPr>
          <a:xfrm>
            <a:off x="8193911" y="-3901"/>
            <a:ext cx="3810011" cy="3733550"/>
          </a:xfrm>
          <a:prstGeom prst="rect">
            <a:avLst/>
          </a:prstGeom>
          <a:ln>
            <a:solidFill>
              <a:schemeClr val="tx1"/>
            </a:solidFill>
          </a:ln>
        </p:spPr>
      </p:pic>
    </p:spTree>
    <p:extLst>
      <p:ext uri="{BB962C8B-B14F-4D97-AF65-F5344CB8AC3E}">
        <p14:creationId xmlns:p14="http://schemas.microsoft.com/office/powerpoint/2010/main" val="308774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FA6E-ADD5-9D50-3839-B62229EAA13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5408DF9-8C0F-8EE1-21BB-F75F8C920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Diagonal Corners Snipped 4">
            <a:extLst>
              <a:ext uri="{FF2B5EF4-FFF2-40B4-BE49-F238E27FC236}">
                <a16:creationId xmlns:a16="http://schemas.microsoft.com/office/drawing/2014/main" id="{532E6D32-D601-C25A-DA2A-9DF23BFD5E19}"/>
              </a:ext>
            </a:extLst>
          </p:cNvPr>
          <p:cNvSpPr/>
          <p:nvPr/>
        </p:nvSpPr>
        <p:spPr>
          <a:xfrm>
            <a:off x="9689239" y="984081"/>
            <a:ext cx="2318010" cy="627708"/>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b="1">
                <a:latin typeface="Arial Rounded MT Bold"/>
              </a:rPr>
              <a:t>ROC CURVE + AUC  </a:t>
            </a:r>
            <a:endParaRPr lang="en-US"/>
          </a:p>
        </p:txBody>
      </p:sp>
      <p:sp>
        <p:nvSpPr>
          <p:cNvPr id="3" name="TextBox 2">
            <a:extLst>
              <a:ext uri="{FF2B5EF4-FFF2-40B4-BE49-F238E27FC236}">
                <a16:creationId xmlns:a16="http://schemas.microsoft.com/office/drawing/2014/main" id="{26973157-9A98-C773-1293-071EB42AC910}"/>
              </a:ext>
            </a:extLst>
          </p:cNvPr>
          <p:cNvSpPr txBox="1"/>
          <p:nvPr/>
        </p:nvSpPr>
        <p:spPr>
          <a:xfrm>
            <a:off x="199412" y="154099"/>
            <a:ext cx="2847055" cy="587742"/>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a:latin typeface="Arial Rounded MT Bold"/>
                <a:cs typeface="Aharoni"/>
              </a:rPr>
              <a:t>RESULTS </a:t>
            </a:r>
            <a:endParaRPr lang="en-US" sz="3200">
              <a:latin typeface="Arial Rounded MT Bold" panose="020F0704030504030204" pitchFamily="34" charset="0"/>
              <a:cs typeface="Aharoni" panose="02010803020104030203" pitchFamily="2" charset="-79"/>
            </a:endParaRPr>
          </a:p>
        </p:txBody>
      </p:sp>
      <p:graphicFrame>
        <p:nvGraphicFramePr>
          <p:cNvPr id="7" name="Table 6">
            <a:extLst>
              <a:ext uri="{FF2B5EF4-FFF2-40B4-BE49-F238E27FC236}">
                <a16:creationId xmlns:a16="http://schemas.microsoft.com/office/drawing/2014/main" id="{7286A2A3-85D0-02FA-08B5-D67A9CCF3EDA}"/>
              </a:ext>
            </a:extLst>
          </p:cNvPr>
          <p:cNvGraphicFramePr>
            <a:graphicFrameLocks noGrp="1"/>
          </p:cNvGraphicFramePr>
          <p:nvPr>
            <p:extLst>
              <p:ext uri="{D42A27DB-BD31-4B8C-83A1-F6EECF244321}">
                <p14:modId xmlns:p14="http://schemas.microsoft.com/office/powerpoint/2010/main" val="493139993"/>
              </p:ext>
            </p:extLst>
          </p:nvPr>
        </p:nvGraphicFramePr>
        <p:xfrm>
          <a:off x="203790" y="2613837"/>
          <a:ext cx="3590009" cy="3914186"/>
        </p:xfrm>
        <a:graphic>
          <a:graphicData uri="http://schemas.openxmlformats.org/drawingml/2006/table">
            <a:tbl>
              <a:tblPr bandRow="1">
                <a:tableStyleId>{5C22544A-7EE6-4342-B048-85BDC9FD1C3A}</a:tableStyleId>
              </a:tblPr>
              <a:tblGrid>
                <a:gridCol w="1965284">
                  <a:extLst>
                    <a:ext uri="{9D8B030D-6E8A-4147-A177-3AD203B41FA5}">
                      <a16:colId xmlns:a16="http://schemas.microsoft.com/office/drawing/2014/main" val="2309511270"/>
                    </a:ext>
                  </a:extLst>
                </a:gridCol>
                <a:gridCol w="1624725">
                  <a:extLst>
                    <a:ext uri="{9D8B030D-6E8A-4147-A177-3AD203B41FA5}">
                      <a16:colId xmlns:a16="http://schemas.microsoft.com/office/drawing/2014/main" val="2051184586"/>
                    </a:ext>
                  </a:extLst>
                </a:gridCol>
              </a:tblGrid>
              <a:tr h="325537">
                <a:tc>
                  <a:txBody>
                    <a:bodyPr/>
                    <a:lstStyle/>
                    <a:p>
                      <a:pPr algn="ctr" rtl="0" fontAlgn="base">
                        <a:lnSpc>
                          <a:spcPts val="1380"/>
                        </a:lnSpc>
                        <a:spcBef>
                          <a:spcPts val="1200"/>
                        </a:spcBef>
                        <a:buNone/>
                      </a:pPr>
                      <a:r>
                        <a:rPr lang="en-GB" sz="1800" b="1">
                          <a:effectLst/>
                          <a:latin typeface="Arial Rounded MT Bold"/>
                        </a:rPr>
                        <a:t>Metric</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380"/>
                        </a:lnSpc>
                        <a:spcBef>
                          <a:spcPts val="1200"/>
                        </a:spcBef>
                        <a:buNone/>
                      </a:pPr>
                      <a:r>
                        <a:rPr lang="en-GB" sz="1800" b="1">
                          <a:effectLst/>
                          <a:latin typeface="Arial Rounded MT Bold"/>
                        </a:rPr>
                        <a:t>Score</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878043262"/>
                  </a:ext>
                </a:extLst>
              </a:tr>
              <a:tr h="446107">
                <a:tc>
                  <a:txBody>
                    <a:bodyPr/>
                    <a:lstStyle/>
                    <a:p>
                      <a:pPr lvl="0" algn="ctr" rtl="0">
                        <a:lnSpc>
                          <a:spcPts val="1380"/>
                        </a:lnSpc>
                        <a:spcBef>
                          <a:spcPts val="1200"/>
                        </a:spcBef>
                        <a:spcAft>
                          <a:spcPts val="800"/>
                        </a:spcAft>
                        <a:buNone/>
                      </a:pPr>
                      <a:r>
                        <a:rPr lang="en-GB" sz="1800" b="0" i="0">
                          <a:effectLst/>
                          <a:latin typeface="Aptos"/>
                        </a:rPr>
                        <a:t>Accuracy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solidFill>
                            <a:srgbClr val="000000"/>
                          </a:solidFill>
                          <a:effectLst/>
                          <a:latin typeface="Aptos"/>
                        </a:rPr>
                        <a:t>0.623 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575803"/>
                  </a:ext>
                </a:extLst>
              </a:tr>
              <a:tr h="446107">
                <a:tc>
                  <a:txBody>
                    <a:bodyPr/>
                    <a:lstStyle/>
                    <a:p>
                      <a:pPr lvl="0" algn="ctr" rtl="0">
                        <a:lnSpc>
                          <a:spcPts val="1380"/>
                        </a:lnSpc>
                        <a:spcBef>
                          <a:spcPts val="1200"/>
                        </a:spcBef>
                        <a:spcAft>
                          <a:spcPts val="800"/>
                        </a:spcAft>
                        <a:buNone/>
                      </a:pPr>
                      <a:r>
                        <a:rPr lang="en-GB" sz="1800" b="0" i="0">
                          <a:effectLst/>
                          <a:latin typeface="Aptos"/>
                        </a:rPr>
                        <a:t>Precision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solidFill>
                            <a:srgbClr val="000000"/>
                          </a:solidFill>
                          <a:effectLst/>
                          <a:latin typeface="Aptos"/>
                        </a:rPr>
                        <a:t>0.588 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905527"/>
                  </a:ext>
                </a:extLst>
              </a:tr>
              <a:tr h="446107">
                <a:tc>
                  <a:txBody>
                    <a:bodyPr/>
                    <a:lstStyle/>
                    <a:p>
                      <a:pPr lvl="0" algn="ctr" rtl="0">
                        <a:lnSpc>
                          <a:spcPts val="1380"/>
                        </a:lnSpc>
                        <a:spcBef>
                          <a:spcPts val="1200"/>
                        </a:spcBef>
                        <a:spcAft>
                          <a:spcPts val="800"/>
                        </a:spcAft>
                        <a:buNone/>
                      </a:pPr>
                      <a:r>
                        <a:rPr lang="en-GB" sz="1800" b="0" i="0">
                          <a:effectLst/>
                          <a:latin typeface="Aptos"/>
                        </a:rPr>
                        <a:t>Sensitivity/Recall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ct val="100000"/>
                        </a:lnSpc>
                        <a:spcBef>
                          <a:spcPts val="0"/>
                        </a:spcBef>
                        <a:spcAft>
                          <a:spcPts val="0"/>
                        </a:spcAft>
                        <a:buNone/>
                      </a:pPr>
                      <a:r>
                        <a:rPr lang="en-GB" sz="1600" b="0" i="0" u="none" strike="noStrike" noProof="0">
                          <a:solidFill>
                            <a:srgbClr val="000000"/>
                          </a:solidFill>
                          <a:effectLst/>
                          <a:latin typeface="Aptos"/>
                        </a:rPr>
                        <a:t>0.614</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51311"/>
                  </a:ext>
                </a:extLst>
              </a:tr>
              <a:tr h="446107">
                <a:tc>
                  <a:txBody>
                    <a:bodyPr/>
                    <a:lstStyle/>
                    <a:p>
                      <a:pPr lvl="0" algn="ctr" rtl="0">
                        <a:lnSpc>
                          <a:spcPts val="1380"/>
                        </a:lnSpc>
                        <a:spcBef>
                          <a:spcPts val="1200"/>
                        </a:spcBef>
                        <a:spcAft>
                          <a:spcPts val="800"/>
                        </a:spcAft>
                        <a:buNone/>
                      </a:pPr>
                      <a:r>
                        <a:rPr lang="en-GB" sz="1800" b="0" i="0">
                          <a:effectLst/>
                          <a:latin typeface="Aptos"/>
                        </a:rPr>
                        <a:t>Specificity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solidFill>
                            <a:srgbClr val="000000"/>
                          </a:solidFill>
                          <a:effectLst/>
                          <a:latin typeface="Aptos"/>
                        </a:rPr>
                        <a:t>0.869</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4692866"/>
                  </a:ext>
                </a:extLst>
              </a:tr>
              <a:tr h="446107">
                <a:tc>
                  <a:txBody>
                    <a:bodyPr/>
                    <a:lstStyle/>
                    <a:p>
                      <a:pPr lvl="0" algn="ctr" rtl="0">
                        <a:lnSpc>
                          <a:spcPts val="1380"/>
                        </a:lnSpc>
                        <a:spcBef>
                          <a:spcPts val="1200"/>
                        </a:spcBef>
                        <a:spcAft>
                          <a:spcPts val="800"/>
                        </a:spcAft>
                        <a:buNone/>
                      </a:pPr>
                      <a:r>
                        <a:rPr lang="en-GB" sz="1800" b="0" i="0">
                          <a:effectLst/>
                          <a:latin typeface="Aptos"/>
                        </a:rPr>
                        <a:t>Cohen's Kappa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solidFill>
                            <a:srgbClr val="000000"/>
                          </a:solidFill>
                          <a:effectLst/>
                          <a:latin typeface="Aptos"/>
                        </a:rPr>
                        <a:t>0.467</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461486"/>
                  </a:ext>
                </a:extLst>
              </a:tr>
              <a:tr h="446107">
                <a:tc>
                  <a:txBody>
                    <a:bodyPr/>
                    <a:lstStyle/>
                    <a:p>
                      <a:pPr lvl="0" algn="ctr" rtl="0">
                        <a:lnSpc>
                          <a:spcPts val="1380"/>
                        </a:lnSpc>
                        <a:spcBef>
                          <a:spcPts val="1200"/>
                        </a:spcBef>
                        <a:buNone/>
                      </a:pPr>
                      <a:r>
                        <a:rPr lang="en-GB" sz="1800" b="0" i="0">
                          <a:effectLst/>
                          <a:latin typeface="Aptos"/>
                        </a:rPr>
                        <a:t>MCC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600" b="0" i="0" u="none" strike="noStrike" noProof="0">
                          <a:solidFill>
                            <a:srgbClr val="000000"/>
                          </a:solidFill>
                          <a:effectLst/>
                          <a:latin typeface="Aptos"/>
                        </a:rPr>
                        <a:t>0.468</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4239332"/>
                  </a:ext>
                </a:extLst>
              </a:tr>
              <a:tr h="446107">
                <a:tc>
                  <a:txBody>
                    <a:bodyPr/>
                    <a:lstStyle/>
                    <a:p>
                      <a:pPr lvl="0" algn="ctr" rtl="0">
                        <a:lnSpc>
                          <a:spcPts val="1380"/>
                        </a:lnSpc>
                        <a:spcBef>
                          <a:spcPts val="1200"/>
                        </a:spcBef>
                        <a:spcAft>
                          <a:spcPts val="800"/>
                        </a:spcAft>
                        <a:buNone/>
                      </a:pPr>
                      <a:r>
                        <a:rPr lang="en-GB" sz="1800" b="0" i="0">
                          <a:effectLst/>
                          <a:latin typeface="Aptos"/>
                        </a:rPr>
                        <a:t>F1 Score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solidFill>
                            <a:srgbClr val="000000"/>
                          </a:solidFill>
                          <a:effectLst/>
                          <a:latin typeface="Aptos"/>
                        </a:rPr>
                        <a:t>0.598</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388088"/>
                  </a:ext>
                </a:extLst>
              </a:tr>
              <a:tr h="446107">
                <a:tc>
                  <a:txBody>
                    <a:bodyPr/>
                    <a:lstStyle/>
                    <a:p>
                      <a:pPr lvl="0" algn="ctr" rtl="0">
                        <a:lnSpc>
                          <a:spcPts val="1380"/>
                        </a:lnSpc>
                        <a:spcBef>
                          <a:spcPts val="1200"/>
                        </a:spcBef>
                        <a:spcAft>
                          <a:spcPts val="800"/>
                        </a:spcAft>
                        <a:buNone/>
                      </a:pPr>
                      <a:r>
                        <a:rPr lang="en-GB" sz="1800" b="0" i="0">
                          <a:effectLst/>
                          <a:latin typeface="Aptos"/>
                        </a:rPr>
                        <a:t>ROC AUC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600" b="0" i="0" u="none" strike="noStrike" noProof="0">
                          <a:solidFill>
                            <a:srgbClr val="000000"/>
                          </a:solidFill>
                          <a:effectLst/>
                          <a:latin typeface="Aptos"/>
                        </a:rPr>
                        <a:t>0.851 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2371507"/>
                  </a:ext>
                </a:extLst>
              </a:tr>
            </a:tbl>
          </a:graphicData>
        </a:graphic>
      </p:graphicFrame>
      <p:sp>
        <p:nvSpPr>
          <p:cNvPr id="8" name="Rectangle: Diagonal Corners Snipped 7">
            <a:extLst>
              <a:ext uri="{FF2B5EF4-FFF2-40B4-BE49-F238E27FC236}">
                <a16:creationId xmlns:a16="http://schemas.microsoft.com/office/drawing/2014/main" id="{96BE3F19-1F54-331F-9993-FCE3C7E89FA7}"/>
              </a:ext>
            </a:extLst>
          </p:cNvPr>
          <p:cNvSpPr/>
          <p:nvPr/>
        </p:nvSpPr>
        <p:spPr>
          <a:xfrm>
            <a:off x="4804430" y="4563036"/>
            <a:ext cx="2583824" cy="50366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CONFUSION MATRIX</a:t>
            </a:r>
            <a:r>
              <a:rPr lang="en-ZA" b="1">
                <a:latin typeface="Arial Rounded MT Bold"/>
              </a:rPr>
              <a:t>  </a:t>
            </a:r>
            <a:endParaRPr lang="en-US"/>
          </a:p>
        </p:txBody>
      </p:sp>
      <p:sp>
        <p:nvSpPr>
          <p:cNvPr id="12" name="Rectangle 11">
            <a:extLst>
              <a:ext uri="{FF2B5EF4-FFF2-40B4-BE49-F238E27FC236}">
                <a16:creationId xmlns:a16="http://schemas.microsoft.com/office/drawing/2014/main" id="{90E0AA65-50D6-5012-2644-B1C60F4A1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3924" y="15240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
            <a:extLst>
              <a:ext uri="{FF2B5EF4-FFF2-40B4-BE49-F238E27FC236}">
                <a16:creationId xmlns:a16="http://schemas.microsoft.com/office/drawing/2014/main" id="{D7CF07B6-EBA8-37CC-2D88-7E43D9B71682}"/>
              </a:ext>
            </a:extLst>
          </p:cNvPr>
          <p:cNvSpPr/>
          <p:nvPr/>
        </p:nvSpPr>
        <p:spPr>
          <a:xfrm>
            <a:off x="155828" y="1149119"/>
            <a:ext cx="3145536" cy="1132880"/>
          </a:xfrm>
          <a:prstGeom prst="roundRect">
            <a:avLst/>
          </a:prstGeom>
          <a:solidFill>
            <a:srgbClr val="CDB4DB"/>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1D4613C-2FBA-FA76-13A6-C17C57285453}"/>
              </a:ext>
            </a:extLst>
          </p:cNvPr>
          <p:cNvSpPr txBox="1"/>
          <p:nvPr/>
        </p:nvSpPr>
        <p:spPr>
          <a:xfrm>
            <a:off x="466676" y="1297014"/>
            <a:ext cx="2526509" cy="830997"/>
          </a:xfrm>
          <a:prstGeom prst="rect">
            <a:avLst/>
          </a:prstGeom>
          <a:solidFill>
            <a:srgbClr val="CDB4DB"/>
          </a:solidFill>
        </p:spPr>
        <p:txBody>
          <a:bodyPr wrap="square" lIns="91440" tIns="45720" rIns="91440" bIns="45720" rtlCol="0" anchor="t">
            <a:spAutoFit/>
          </a:bodyPr>
          <a:lstStyle/>
          <a:p>
            <a:pPr algn="ctr">
              <a:defRPr/>
            </a:pPr>
            <a:r>
              <a:rPr lang="en-ZA" sz="2400">
                <a:solidFill>
                  <a:prstClr val="black"/>
                </a:solidFill>
                <a:latin typeface="Arial Rounded MT Bold"/>
              </a:rPr>
              <a:t>Support Vector Machine (SVM)</a:t>
            </a:r>
            <a:endParaRPr lang="en-US" sz="2400">
              <a:solidFill>
                <a:prstClr val="black"/>
              </a:solidFill>
              <a:latin typeface="Arial Rounded MT Bold"/>
            </a:endParaRPr>
          </a:p>
        </p:txBody>
      </p:sp>
      <p:sp>
        <p:nvSpPr>
          <p:cNvPr id="4" name="Rectangle 3">
            <a:extLst>
              <a:ext uri="{FF2B5EF4-FFF2-40B4-BE49-F238E27FC236}">
                <a16:creationId xmlns:a16="http://schemas.microsoft.com/office/drawing/2014/main" id="{293E2172-32E0-D425-92BE-478BE9D01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6324" y="30480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lowchart: Magnetic Disk 8">
            <a:extLst>
              <a:ext uri="{FF2B5EF4-FFF2-40B4-BE49-F238E27FC236}">
                <a16:creationId xmlns:a16="http://schemas.microsoft.com/office/drawing/2014/main" id="{D38B3977-3610-AD02-0060-3AD5991848D5}"/>
              </a:ext>
            </a:extLst>
          </p:cNvPr>
          <p:cNvSpPr/>
          <p:nvPr/>
        </p:nvSpPr>
        <p:spPr>
          <a:xfrm>
            <a:off x="11152922" y="5805168"/>
            <a:ext cx="852066" cy="964652"/>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3" name="Picture 12" descr="A logo with a circle in the middle&#10;&#10;AI-generated content may be incorrect.">
            <a:extLst>
              <a:ext uri="{FF2B5EF4-FFF2-40B4-BE49-F238E27FC236}">
                <a16:creationId xmlns:a16="http://schemas.microsoft.com/office/drawing/2014/main" id="{03E6CFF5-D454-4D06-0AB8-5D8F54A94D41}"/>
              </a:ext>
            </a:extLst>
          </p:cNvPr>
          <p:cNvPicPr>
            <a:picLocks noChangeAspect="1"/>
          </p:cNvPicPr>
          <p:nvPr/>
        </p:nvPicPr>
        <p:blipFill>
          <a:blip r:embed="rId2"/>
          <a:stretch>
            <a:fillRect/>
          </a:stretch>
        </p:blipFill>
        <p:spPr>
          <a:xfrm>
            <a:off x="11299416" y="6150933"/>
            <a:ext cx="557562" cy="490043"/>
          </a:xfrm>
          <a:prstGeom prst="rect">
            <a:avLst/>
          </a:prstGeom>
          <a:ln>
            <a:noFill/>
          </a:ln>
        </p:spPr>
      </p:pic>
      <p:pic>
        <p:nvPicPr>
          <p:cNvPr id="2" name="Picture 1" descr="A chart with green squares&#10;&#10;AI-generated content may be incorrect.">
            <a:extLst>
              <a:ext uri="{FF2B5EF4-FFF2-40B4-BE49-F238E27FC236}">
                <a16:creationId xmlns:a16="http://schemas.microsoft.com/office/drawing/2014/main" id="{1F1B0E1F-9918-1249-1E1F-31E339954894}"/>
              </a:ext>
            </a:extLst>
          </p:cNvPr>
          <p:cNvPicPr>
            <a:picLocks noChangeAspect="1"/>
          </p:cNvPicPr>
          <p:nvPr/>
        </p:nvPicPr>
        <p:blipFill>
          <a:blip r:embed="rId3"/>
          <a:srcRect l="3133" t="4837" r="6977"/>
          <a:stretch>
            <a:fillRect/>
          </a:stretch>
        </p:blipFill>
        <p:spPr>
          <a:xfrm>
            <a:off x="3966901" y="728562"/>
            <a:ext cx="4251186" cy="3761286"/>
          </a:xfrm>
          <a:prstGeom prst="rect">
            <a:avLst/>
          </a:prstGeom>
          <a:ln>
            <a:solidFill>
              <a:schemeClr val="tx1"/>
            </a:solidFill>
          </a:ln>
        </p:spPr>
      </p:pic>
      <p:pic>
        <p:nvPicPr>
          <p:cNvPr id="6" name="Picture 5" descr="A graph of a curve&#10;&#10;AI-generated content may be incorrect.">
            <a:extLst>
              <a:ext uri="{FF2B5EF4-FFF2-40B4-BE49-F238E27FC236}">
                <a16:creationId xmlns:a16="http://schemas.microsoft.com/office/drawing/2014/main" id="{166487C9-37F4-BE19-E086-ABEECDD602D2}"/>
              </a:ext>
            </a:extLst>
          </p:cNvPr>
          <p:cNvPicPr>
            <a:picLocks noChangeAspect="1"/>
          </p:cNvPicPr>
          <p:nvPr/>
        </p:nvPicPr>
        <p:blipFill>
          <a:blip r:embed="rId4"/>
          <a:srcRect l="1421" t="6595" r="5814" b="2505"/>
          <a:stretch>
            <a:fillRect/>
          </a:stretch>
        </p:blipFill>
        <p:spPr>
          <a:xfrm>
            <a:off x="8319977" y="1719310"/>
            <a:ext cx="3685964" cy="3602401"/>
          </a:xfrm>
          <a:prstGeom prst="rect">
            <a:avLst/>
          </a:prstGeom>
          <a:ln>
            <a:solidFill>
              <a:schemeClr val="tx1"/>
            </a:solidFill>
          </a:ln>
        </p:spPr>
      </p:pic>
    </p:spTree>
    <p:extLst>
      <p:ext uri="{BB962C8B-B14F-4D97-AF65-F5344CB8AC3E}">
        <p14:creationId xmlns:p14="http://schemas.microsoft.com/office/powerpoint/2010/main" val="321812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numbers and a green square&#10;&#10;AI-generated content may be incorrect.">
            <a:extLst>
              <a:ext uri="{FF2B5EF4-FFF2-40B4-BE49-F238E27FC236}">
                <a16:creationId xmlns:a16="http://schemas.microsoft.com/office/drawing/2014/main" id="{CA48B5E1-B1DB-B224-346B-04A4671B4B7B}"/>
              </a:ext>
            </a:extLst>
          </p:cNvPr>
          <p:cNvPicPr>
            <a:picLocks noChangeAspect="1"/>
          </p:cNvPicPr>
          <p:nvPr/>
        </p:nvPicPr>
        <p:blipFill>
          <a:blip r:embed="rId2"/>
          <a:stretch>
            <a:fillRect/>
          </a:stretch>
        </p:blipFill>
        <p:spPr>
          <a:xfrm>
            <a:off x="4306553" y="2575092"/>
            <a:ext cx="4795420" cy="3940342"/>
          </a:xfrm>
          <a:prstGeom prst="rect">
            <a:avLst/>
          </a:prstGeom>
          <a:ln>
            <a:solidFill>
              <a:schemeClr val="tx1"/>
            </a:solidFill>
          </a:ln>
        </p:spPr>
      </p:pic>
      <p:sp>
        <p:nvSpPr>
          <p:cNvPr id="3" name="Rounded Rectangle 7">
            <a:extLst>
              <a:ext uri="{FF2B5EF4-FFF2-40B4-BE49-F238E27FC236}">
                <a16:creationId xmlns:a16="http://schemas.microsoft.com/office/drawing/2014/main" id="{A45BE7BE-6942-6386-7306-CD55E2EA68E5}"/>
              </a:ext>
            </a:extLst>
          </p:cNvPr>
          <p:cNvSpPr/>
          <p:nvPr/>
        </p:nvSpPr>
        <p:spPr>
          <a:xfrm>
            <a:off x="3776536" y="150227"/>
            <a:ext cx="8297454" cy="1069414"/>
          </a:xfrm>
          <a:prstGeom prst="roundRect">
            <a:avLst/>
          </a:prstGeom>
          <a:solidFill>
            <a:srgbClr val="0056D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defRPr/>
            </a:pPr>
            <a:r>
              <a:rPr lang="en-ZA" sz="2400" err="1">
                <a:solidFill>
                  <a:schemeClr val="bg1"/>
                </a:solidFill>
                <a:latin typeface="Arial Rounded MT Bold"/>
                <a:cs typeface="Times New Roman"/>
              </a:rPr>
              <a:t>DistilBERT</a:t>
            </a:r>
            <a:r>
              <a:rPr lang="en-ZA" sz="2400">
                <a:solidFill>
                  <a:schemeClr val="bg1"/>
                </a:solidFill>
                <a:latin typeface="Arial Rounded MT Bold"/>
                <a:cs typeface="Times New Roman"/>
              </a:rPr>
              <a:t> Sentiment Classifier </a:t>
            </a:r>
            <a:endParaRPr lang="en-US">
              <a:solidFill>
                <a:schemeClr val="bg1"/>
              </a:solidFill>
            </a:endParaRPr>
          </a:p>
        </p:txBody>
      </p:sp>
      <p:sp>
        <p:nvSpPr>
          <p:cNvPr id="4" name="TextBox 3">
            <a:extLst>
              <a:ext uri="{FF2B5EF4-FFF2-40B4-BE49-F238E27FC236}">
                <a16:creationId xmlns:a16="http://schemas.microsoft.com/office/drawing/2014/main" id="{FAA70AFB-FD0E-DAE6-400E-1A5D2E465D08}"/>
              </a:ext>
            </a:extLst>
          </p:cNvPr>
          <p:cNvSpPr txBox="1"/>
          <p:nvPr/>
        </p:nvSpPr>
        <p:spPr>
          <a:xfrm>
            <a:off x="132566" y="1347564"/>
            <a:ext cx="1217496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rPr>
              <a:t>For the Coursera dataset, a transformer-based approach using </a:t>
            </a:r>
            <a:r>
              <a:rPr lang="en-US" sz="2000" err="1">
                <a:latin typeface="Aptos"/>
              </a:rPr>
              <a:t>DistilBERT</a:t>
            </a:r>
            <a:r>
              <a:rPr lang="en-US" sz="2000">
                <a:latin typeface="Aptos"/>
              </a:rPr>
              <a:t> proved highly effective in classifying student feedback into positive, neutral, or negative sentiments.</a:t>
            </a:r>
          </a:p>
          <a:p>
            <a:pPr algn="ctr"/>
            <a:endParaRPr lang="en-US"/>
          </a:p>
        </p:txBody>
      </p:sp>
      <p:sp>
        <p:nvSpPr>
          <p:cNvPr id="12" name="TextBox 11">
            <a:extLst>
              <a:ext uri="{FF2B5EF4-FFF2-40B4-BE49-F238E27FC236}">
                <a16:creationId xmlns:a16="http://schemas.microsoft.com/office/drawing/2014/main" id="{8A9809CD-BADB-509E-2371-46F5FA251BAF}"/>
              </a:ext>
            </a:extLst>
          </p:cNvPr>
          <p:cNvSpPr txBox="1"/>
          <p:nvPr/>
        </p:nvSpPr>
        <p:spPr>
          <a:xfrm>
            <a:off x="9111233" y="4204854"/>
            <a:ext cx="2748462"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latin typeface="Aptos"/>
              </a:rPr>
              <a:t>The model effectively captured nuanced linguistic information from real-life review texts.</a:t>
            </a:r>
            <a:endParaRPr lang="en-US">
              <a:ea typeface="Calibri" panose="020F0502020204030204"/>
              <a:cs typeface="Calibri" panose="020F0502020204030204"/>
            </a:endParaRPr>
          </a:p>
          <a:p>
            <a:endParaRPr lang="en-US" sz="1700">
              <a:latin typeface="Aptos"/>
            </a:endParaRPr>
          </a:p>
          <a:p>
            <a:pPr algn="ctr"/>
            <a:endParaRPr lang="en-US"/>
          </a:p>
        </p:txBody>
      </p:sp>
      <p:sp>
        <p:nvSpPr>
          <p:cNvPr id="6" name="Flowchart: Magnetic Disk 5">
            <a:extLst>
              <a:ext uri="{FF2B5EF4-FFF2-40B4-BE49-F238E27FC236}">
                <a16:creationId xmlns:a16="http://schemas.microsoft.com/office/drawing/2014/main" id="{588686C9-FD21-A19D-943D-61797D69B2B8}"/>
              </a:ext>
            </a:extLst>
          </p:cNvPr>
          <p:cNvSpPr/>
          <p:nvPr/>
        </p:nvSpPr>
        <p:spPr>
          <a:xfrm>
            <a:off x="338379" y="5880106"/>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8" name="Picture 7" descr="A blue sign with white text&#10;&#10;AI-generated content may be incorrect.">
            <a:extLst>
              <a:ext uri="{FF2B5EF4-FFF2-40B4-BE49-F238E27FC236}">
                <a16:creationId xmlns:a16="http://schemas.microsoft.com/office/drawing/2014/main" id="{C162C574-ED72-3BB8-9D71-3F995B7B0F1B}"/>
              </a:ext>
            </a:extLst>
          </p:cNvPr>
          <p:cNvPicPr>
            <a:picLocks noChangeAspect="1"/>
          </p:cNvPicPr>
          <p:nvPr/>
        </p:nvPicPr>
        <p:blipFill>
          <a:blip r:embed="rId3"/>
          <a:stretch>
            <a:fillRect/>
          </a:stretch>
        </p:blipFill>
        <p:spPr>
          <a:xfrm>
            <a:off x="570205" y="6256939"/>
            <a:ext cx="514178" cy="514178"/>
          </a:xfrm>
          <a:prstGeom prst="rect">
            <a:avLst/>
          </a:prstGeom>
        </p:spPr>
      </p:pic>
      <p:graphicFrame>
        <p:nvGraphicFramePr>
          <p:cNvPr id="7" name="Table 6">
            <a:extLst>
              <a:ext uri="{FF2B5EF4-FFF2-40B4-BE49-F238E27FC236}">
                <a16:creationId xmlns:a16="http://schemas.microsoft.com/office/drawing/2014/main" id="{3FEFD312-3FF7-66D6-B091-BD7FB324F53F}"/>
              </a:ext>
            </a:extLst>
          </p:cNvPr>
          <p:cNvGraphicFramePr>
            <a:graphicFrameLocks noGrp="1"/>
          </p:cNvGraphicFramePr>
          <p:nvPr>
            <p:extLst>
              <p:ext uri="{D42A27DB-BD31-4B8C-83A1-F6EECF244321}">
                <p14:modId xmlns:p14="http://schemas.microsoft.com/office/powerpoint/2010/main" val="1601840956"/>
              </p:ext>
            </p:extLst>
          </p:nvPr>
        </p:nvGraphicFramePr>
        <p:xfrm>
          <a:off x="338983" y="2232836"/>
          <a:ext cx="3590007" cy="3338321"/>
        </p:xfrm>
        <a:graphic>
          <a:graphicData uri="http://schemas.openxmlformats.org/drawingml/2006/table">
            <a:tbl>
              <a:tblPr bandRow="1">
                <a:tableStyleId>{5C22544A-7EE6-4342-B048-85BDC9FD1C3A}</a:tableStyleId>
              </a:tblPr>
              <a:tblGrid>
                <a:gridCol w="1904999">
                  <a:extLst>
                    <a:ext uri="{9D8B030D-6E8A-4147-A177-3AD203B41FA5}">
                      <a16:colId xmlns:a16="http://schemas.microsoft.com/office/drawing/2014/main" val="2309511270"/>
                    </a:ext>
                  </a:extLst>
                </a:gridCol>
                <a:gridCol w="1685008">
                  <a:extLst>
                    <a:ext uri="{9D8B030D-6E8A-4147-A177-3AD203B41FA5}">
                      <a16:colId xmlns:a16="http://schemas.microsoft.com/office/drawing/2014/main" val="2051184586"/>
                    </a:ext>
                  </a:extLst>
                </a:gridCol>
              </a:tblGrid>
              <a:tr h="476903">
                <a:tc>
                  <a:txBody>
                    <a:bodyPr/>
                    <a:lstStyle/>
                    <a:p>
                      <a:pPr algn="ctr" rtl="0" fontAlgn="base">
                        <a:lnSpc>
                          <a:spcPts val="1380"/>
                        </a:lnSpc>
                        <a:spcBef>
                          <a:spcPts val="1200"/>
                        </a:spcBef>
                        <a:buNone/>
                      </a:pPr>
                      <a:r>
                        <a:rPr lang="en-GB" sz="1800" b="1">
                          <a:effectLst/>
                          <a:latin typeface="Arial Rounded MT Bold"/>
                        </a:rPr>
                        <a:t>Metric</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380"/>
                        </a:lnSpc>
                        <a:spcBef>
                          <a:spcPts val="1200"/>
                        </a:spcBef>
                        <a:buNone/>
                      </a:pPr>
                      <a:r>
                        <a:rPr lang="en-GB" sz="1800" b="1">
                          <a:effectLst/>
                          <a:latin typeface="Arial Rounded MT Bold"/>
                        </a:rPr>
                        <a:t>Score</a:t>
                      </a:r>
                      <a:r>
                        <a:rPr lang="en-GB" sz="1800">
                          <a:effectLst/>
                          <a:latin typeface="Arial Rounded MT Bold"/>
                        </a:rPr>
                        <a:t>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878043262"/>
                  </a:ext>
                </a:extLst>
              </a:tr>
              <a:tr h="476903">
                <a:tc>
                  <a:txBody>
                    <a:bodyPr/>
                    <a:lstStyle/>
                    <a:p>
                      <a:pPr lvl="0" algn="ctr" rtl="0">
                        <a:lnSpc>
                          <a:spcPts val="1380"/>
                        </a:lnSpc>
                        <a:spcBef>
                          <a:spcPts val="1200"/>
                        </a:spcBef>
                        <a:spcAft>
                          <a:spcPts val="800"/>
                        </a:spcAft>
                        <a:buNone/>
                      </a:pPr>
                      <a:r>
                        <a:rPr lang="en-GB" sz="1800" b="0" i="0">
                          <a:effectLst/>
                          <a:latin typeface="Aptos"/>
                        </a:rPr>
                        <a:t>Accuracy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800" b="0" i="0" u="none" strike="noStrike" noProof="0">
                          <a:solidFill>
                            <a:srgbClr val="000000"/>
                          </a:solidFill>
                          <a:effectLst/>
                          <a:latin typeface="Aptos"/>
                        </a:rPr>
                        <a:t>0.935</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575803"/>
                  </a:ext>
                </a:extLst>
              </a:tr>
              <a:tr h="476903">
                <a:tc>
                  <a:txBody>
                    <a:bodyPr/>
                    <a:lstStyle/>
                    <a:p>
                      <a:pPr lvl="0" algn="ctr" rtl="0">
                        <a:lnSpc>
                          <a:spcPts val="1380"/>
                        </a:lnSpc>
                        <a:spcBef>
                          <a:spcPts val="1200"/>
                        </a:spcBef>
                        <a:spcAft>
                          <a:spcPts val="800"/>
                        </a:spcAft>
                        <a:buNone/>
                      </a:pPr>
                      <a:r>
                        <a:rPr lang="en-GB" sz="1800" b="0" i="0">
                          <a:effectLst/>
                          <a:latin typeface="Aptos"/>
                        </a:rPr>
                        <a:t>Precision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800" b="0" i="0" u="none" strike="noStrike" noProof="0">
                          <a:solidFill>
                            <a:srgbClr val="000000"/>
                          </a:solidFill>
                          <a:effectLst/>
                          <a:latin typeface="Aptos"/>
                        </a:rPr>
                        <a:t>0.713</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905527"/>
                  </a:ext>
                </a:extLst>
              </a:tr>
              <a:tr h="476903">
                <a:tc>
                  <a:txBody>
                    <a:bodyPr/>
                    <a:lstStyle/>
                    <a:p>
                      <a:pPr lvl="0" algn="ctr" rtl="0">
                        <a:lnSpc>
                          <a:spcPts val="1380"/>
                        </a:lnSpc>
                        <a:spcBef>
                          <a:spcPts val="1200"/>
                        </a:spcBef>
                        <a:spcAft>
                          <a:spcPts val="800"/>
                        </a:spcAft>
                        <a:buNone/>
                      </a:pPr>
                      <a:r>
                        <a:rPr lang="en-GB" sz="1800" b="0" i="0">
                          <a:effectLst/>
                          <a:latin typeface="Aptos"/>
                        </a:rPr>
                        <a:t>Sensitivity/Recall (macro)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800" b="0" i="0" u="none" strike="noStrike" noProof="0">
                          <a:solidFill>
                            <a:srgbClr val="000000"/>
                          </a:solidFill>
                          <a:effectLst/>
                          <a:latin typeface="Aptos"/>
                        </a:rPr>
                        <a:t>0.673</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51311"/>
                  </a:ext>
                </a:extLst>
              </a:tr>
              <a:tr h="476903">
                <a:tc>
                  <a:txBody>
                    <a:bodyPr/>
                    <a:lstStyle/>
                    <a:p>
                      <a:pPr lvl="0" algn="ctr" rtl="0">
                        <a:lnSpc>
                          <a:spcPts val="1380"/>
                        </a:lnSpc>
                        <a:spcBef>
                          <a:spcPts val="1200"/>
                        </a:spcBef>
                        <a:spcAft>
                          <a:spcPts val="800"/>
                        </a:spcAft>
                        <a:buNone/>
                      </a:pPr>
                      <a:r>
                        <a:rPr lang="en-GB" sz="1800" b="0" i="0">
                          <a:effectLst/>
                          <a:latin typeface="Aptos"/>
                        </a:rPr>
                        <a:t>Cohen's Kappa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800" b="0" i="0" u="none" strike="noStrike" noProof="0">
                          <a:solidFill>
                            <a:srgbClr val="000000"/>
                          </a:solidFill>
                          <a:effectLst/>
                          <a:latin typeface="Aptos"/>
                        </a:rPr>
                        <a:t>0.617</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461486"/>
                  </a:ext>
                </a:extLst>
              </a:tr>
              <a:tr h="476903">
                <a:tc>
                  <a:txBody>
                    <a:bodyPr/>
                    <a:lstStyle/>
                    <a:p>
                      <a:pPr lvl="0" algn="ctr" rtl="0">
                        <a:lnSpc>
                          <a:spcPts val="1380"/>
                        </a:lnSpc>
                        <a:spcBef>
                          <a:spcPts val="1200"/>
                        </a:spcBef>
                        <a:buNone/>
                      </a:pPr>
                      <a:r>
                        <a:rPr lang="en-GB" sz="1800" b="0" i="0">
                          <a:effectLst/>
                          <a:latin typeface="Aptos"/>
                        </a:rPr>
                        <a:t>MCC </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buNone/>
                      </a:pPr>
                      <a:r>
                        <a:rPr lang="en-GB" sz="1800" b="0" i="0" u="none" strike="noStrike" noProof="0">
                          <a:solidFill>
                            <a:srgbClr val="000000"/>
                          </a:solidFill>
                          <a:effectLst/>
                          <a:latin typeface="Aptos"/>
                        </a:rPr>
                        <a:t>0.619</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4239332"/>
                  </a:ext>
                </a:extLst>
              </a:tr>
              <a:tr h="476903">
                <a:tc>
                  <a:txBody>
                    <a:bodyPr/>
                    <a:lstStyle/>
                    <a:p>
                      <a:pPr lvl="0" algn="ctr" rtl="0">
                        <a:lnSpc>
                          <a:spcPts val="1380"/>
                        </a:lnSpc>
                        <a:spcBef>
                          <a:spcPts val="1200"/>
                        </a:spcBef>
                        <a:spcAft>
                          <a:spcPts val="800"/>
                        </a:spcAft>
                        <a:buNone/>
                      </a:pPr>
                      <a:r>
                        <a:rPr lang="en-GB" sz="1800" b="0" i="0">
                          <a:effectLst/>
                          <a:latin typeface="Aptos"/>
                        </a:rPr>
                        <a:t>F1 Score (macro)</a:t>
                      </a: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lvl="0" algn="ctr">
                        <a:lnSpc>
                          <a:spcPts val="1380"/>
                        </a:lnSpc>
                        <a:spcBef>
                          <a:spcPts val="1200"/>
                        </a:spcBef>
                        <a:spcAft>
                          <a:spcPts val="800"/>
                        </a:spcAft>
                        <a:buNone/>
                      </a:pPr>
                      <a:r>
                        <a:rPr lang="en-GB" sz="1800" b="0" i="0" u="none" strike="noStrike" noProof="0">
                          <a:solidFill>
                            <a:srgbClr val="000000"/>
                          </a:solidFill>
                          <a:effectLst/>
                          <a:latin typeface="Aptos"/>
                        </a:rPr>
                        <a:t>0.690</a:t>
                      </a:r>
                      <a:endParaRPr lang="en-US" sz="18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388088"/>
                  </a:ext>
                </a:extLst>
              </a:tr>
            </a:tbl>
          </a:graphicData>
        </a:graphic>
      </p:graphicFrame>
      <p:sp>
        <p:nvSpPr>
          <p:cNvPr id="11" name="Rectangle: Diagonal Corners Snipped 10">
            <a:extLst>
              <a:ext uri="{FF2B5EF4-FFF2-40B4-BE49-F238E27FC236}">
                <a16:creationId xmlns:a16="http://schemas.microsoft.com/office/drawing/2014/main" id="{0780B83C-4A99-7697-EEDF-09A7F49497A9}"/>
              </a:ext>
            </a:extLst>
          </p:cNvPr>
          <p:cNvSpPr/>
          <p:nvPr/>
        </p:nvSpPr>
        <p:spPr>
          <a:xfrm>
            <a:off x="8695207" y="2335065"/>
            <a:ext cx="2288856" cy="46679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CONFUSION MATRIX</a:t>
            </a:r>
            <a:r>
              <a:rPr lang="en-ZA" b="1">
                <a:latin typeface="Arial Rounded MT Bold"/>
              </a:rPr>
              <a:t>  </a:t>
            </a:r>
            <a:endParaRPr lang="en-US"/>
          </a:p>
        </p:txBody>
      </p:sp>
      <p:sp>
        <p:nvSpPr>
          <p:cNvPr id="10" name="TextBox 9">
            <a:extLst>
              <a:ext uri="{FF2B5EF4-FFF2-40B4-BE49-F238E27FC236}">
                <a16:creationId xmlns:a16="http://schemas.microsoft.com/office/drawing/2014/main" id="{684742C3-4180-E499-3A1F-A7DC3D3E51AA}"/>
              </a:ext>
            </a:extLst>
          </p:cNvPr>
          <p:cNvSpPr txBox="1"/>
          <p:nvPr/>
        </p:nvSpPr>
        <p:spPr>
          <a:xfrm>
            <a:off x="199412" y="154099"/>
            <a:ext cx="2847055" cy="587742"/>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a:latin typeface="Arial Rounded MT Bold"/>
                <a:cs typeface="Aharoni"/>
              </a:rPr>
              <a:t>RESULTS </a:t>
            </a:r>
            <a:endParaRPr lang="en-US" sz="320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786759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5E608-1118-70BF-4F6F-2E70BE7FFCB0}"/>
            </a:ext>
          </a:extLst>
        </p:cNvPr>
        <p:cNvGrpSpPr/>
        <p:nvPr/>
      </p:nvGrpSpPr>
      <p:grpSpPr>
        <a:xfrm>
          <a:off x="0" y="0"/>
          <a:ext cx="0" cy="0"/>
          <a:chOff x="0" y="0"/>
          <a:chExt cx="0" cy="0"/>
        </a:xfrm>
      </p:grpSpPr>
      <p:pic>
        <p:nvPicPr>
          <p:cNvPr id="17" name="Picture 16" descr="A black and white text&#10;&#10;AI-generated content may be incorrect.">
            <a:extLst>
              <a:ext uri="{FF2B5EF4-FFF2-40B4-BE49-F238E27FC236}">
                <a16:creationId xmlns:a16="http://schemas.microsoft.com/office/drawing/2014/main" id="{FF593079-A86F-3273-A53B-BC624CA88377}"/>
              </a:ext>
            </a:extLst>
          </p:cNvPr>
          <p:cNvPicPr>
            <a:picLocks noChangeAspect="1"/>
          </p:cNvPicPr>
          <p:nvPr/>
        </p:nvPicPr>
        <p:blipFill>
          <a:blip r:embed="rId2"/>
          <a:stretch>
            <a:fillRect/>
          </a:stretch>
        </p:blipFill>
        <p:spPr>
          <a:xfrm>
            <a:off x="430161" y="4539036"/>
            <a:ext cx="5788742" cy="1380995"/>
          </a:xfrm>
          <a:prstGeom prst="rect">
            <a:avLst/>
          </a:prstGeom>
        </p:spPr>
      </p:pic>
      <p:sp>
        <p:nvSpPr>
          <p:cNvPr id="3" name="Rounded Rectangle 7">
            <a:extLst>
              <a:ext uri="{FF2B5EF4-FFF2-40B4-BE49-F238E27FC236}">
                <a16:creationId xmlns:a16="http://schemas.microsoft.com/office/drawing/2014/main" id="{A8D14C24-A36D-F6D1-8A4C-59FB1BFC9844}"/>
              </a:ext>
            </a:extLst>
          </p:cNvPr>
          <p:cNvSpPr/>
          <p:nvPr/>
        </p:nvSpPr>
        <p:spPr>
          <a:xfrm>
            <a:off x="3776536" y="150227"/>
            <a:ext cx="8297454" cy="1069414"/>
          </a:xfrm>
          <a:prstGeom prst="roundRect">
            <a:avLst/>
          </a:prstGeom>
          <a:solidFill>
            <a:srgbClr val="0056D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defRPr/>
            </a:pPr>
            <a:r>
              <a:rPr lang="en-ZA" sz="2400" err="1">
                <a:solidFill>
                  <a:schemeClr val="bg1"/>
                </a:solidFill>
                <a:latin typeface="Arial Rounded MT Bold"/>
                <a:cs typeface="Times New Roman"/>
              </a:rPr>
              <a:t>DistilBERT</a:t>
            </a:r>
            <a:r>
              <a:rPr lang="en-ZA" sz="2400">
                <a:solidFill>
                  <a:schemeClr val="bg1"/>
                </a:solidFill>
                <a:latin typeface="Arial Rounded MT Bold"/>
                <a:cs typeface="Times New Roman"/>
              </a:rPr>
              <a:t> Sentiment Classifier </a:t>
            </a:r>
            <a:endParaRPr lang="en-US">
              <a:solidFill>
                <a:schemeClr val="bg1"/>
              </a:solidFill>
            </a:endParaRPr>
          </a:p>
        </p:txBody>
      </p:sp>
      <p:sp>
        <p:nvSpPr>
          <p:cNvPr id="4" name="TextBox 3">
            <a:extLst>
              <a:ext uri="{FF2B5EF4-FFF2-40B4-BE49-F238E27FC236}">
                <a16:creationId xmlns:a16="http://schemas.microsoft.com/office/drawing/2014/main" id="{BF193C87-6469-3FE0-D1D9-63E676D65566}"/>
              </a:ext>
            </a:extLst>
          </p:cNvPr>
          <p:cNvSpPr txBox="1"/>
          <p:nvPr/>
        </p:nvSpPr>
        <p:spPr>
          <a:xfrm>
            <a:off x="132566" y="1347564"/>
            <a:ext cx="12174965"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mn-lt"/>
                <a:cs typeface="+mn-lt"/>
              </a:rPr>
              <a:t>Model Interpretability Using SHAP – by taking one sample review text from the dataset</a:t>
            </a:r>
            <a:endParaRPr lang="en-US"/>
          </a:p>
          <a:p>
            <a:pPr algn="ctr"/>
            <a:endParaRPr lang="en-US"/>
          </a:p>
        </p:txBody>
      </p:sp>
      <p:sp>
        <p:nvSpPr>
          <p:cNvPr id="6" name="Flowchart: Magnetic Disk 5">
            <a:extLst>
              <a:ext uri="{FF2B5EF4-FFF2-40B4-BE49-F238E27FC236}">
                <a16:creationId xmlns:a16="http://schemas.microsoft.com/office/drawing/2014/main" id="{6F88D9FE-E441-7147-A858-4FB358B2EF38}"/>
              </a:ext>
            </a:extLst>
          </p:cNvPr>
          <p:cNvSpPr/>
          <p:nvPr/>
        </p:nvSpPr>
        <p:spPr>
          <a:xfrm>
            <a:off x="129444" y="5880106"/>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8" name="Picture 7" descr="A blue sign with white text&#10;&#10;AI-generated content may be incorrect.">
            <a:extLst>
              <a:ext uri="{FF2B5EF4-FFF2-40B4-BE49-F238E27FC236}">
                <a16:creationId xmlns:a16="http://schemas.microsoft.com/office/drawing/2014/main" id="{1D505706-8905-8947-DC07-4CA89676CEC4}"/>
              </a:ext>
            </a:extLst>
          </p:cNvPr>
          <p:cNvPicPr>
            <a:picLocks noChangeAspect="1"/>
          </p:cNvPicPr>
          <p:nvPr/>
        </p:nvPicPr>
        <p:blipFill>
          <a:blip r:embed="rId3"/>
          <a:stretch>
            <a:fillRect/>
          </a:stretch>
        </p:blipFill>
        <p:spPr>
          <a:xfrm>
            <a:off x="361269" y="6220068"/>
            <a:ext cx="514178" cy="514178"/>
          </a:xfrm>
          <a:prstGeom prst="rect">
            <a:avLst/>
          </a:prstGeom>
        </p:spPr>
      </p:pic>
      <p:sp>
        <p:nvSpPr>
          <p:cNvPr id="10" name="TextBox 9">
            <a:extLst>
              <a:ext uri="{FF2B5EF4-FFF2-40B4-BE49-F238E27FC236}">
                <a16:creationId xmlns:a16="http://schemas.microsoft.com/office/drawing/2014/main" id="{39ACDF57-44EB-0D52-6808-72670E47BA5B}"/>
              </a:ext>
            </a:extLst>
          </p:cNvPr>
          <p:cNvSpPr txBox="1"/>
          <p:nvPr/>
        </p:nvSpPr>
        <p:spPr>
          <a:xfrm>
            <a:off x="199412" y="154099"/>
            <a:ext cx="2847055" cy="587742"/>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a:latin typeface="Arial Rounded MT Bold"/>
                <a:cs typeface="Aharoni"/>
              </a:rPr>
              <a:t>RESULTS </a:t>
            </a:r>
            <a:endParaRPr lang="en-US" sz="3200">
              <a:latin typeface="Arial Rounded MT Bold" panose="020F0704030504030204" pitchFamily="34" charset="0"/>
              <a:cs typeface="Aharoni" panose="02010803020104030203" pitchFamily="2" charset="-79"/>
            </a:endParaRPr>
          </a:p>
        </p:txBody>
      </p:sp>
      <p:pic>
        <p:nvPicPr>
          <p:cNvPr id="2" name="Picture 1" descr="A black and white text&#10;&#10;AI-generated content may be incorrect.">
            <a:extLst>
              <a:ext uri="{FF2B5EF4-FFF2-40B4-BE49-F238E27FC236}">
                <a16:creationId xmlns:a16="http://schemas.microsoft.com/office/drawing/2014/main" id="{553AB44B-3112-EE8C-58AD-8F8DFEBC53B4}"/>
              </a:ext>
            </a:extLst>
          </p:cNvPr>
          <p:cNvPicPr>
            <a:picLocks noChangeAspect="1"/>
          </p:cNvPicPr>
          <p:nvPr/>
        </p:nvPicPr>
        <p:blipFill>
          <a:blip r:embed="rId4"/>
          <a:stretch>
            <a:fillRect/>
          </a:stretch>
        </p:blipFill>
        <p:spPr>
          <a:xfrm>
            <a:off x="430162" y="1786795"/>
            <a:ext cx="5788743" cy="1379411"/>
          </a:xfrm>
          <a:prstGeom prst="rect">
            <a:avLst/>
          </a:prstGeom>
        </p:spPr>
      </p:pic>
      <p:pic>
        <p:nvPicPr>
          <p:cNvPr id="9" name="Picture 8" descr="A black and white text&#10;&#10;AI-generated content may be incorrect.">
            <a:extLst>
              <a:ext uri="{FF2B5EF4-FFF2-40B4-BE49-F238E27FC236}">
                <a16:creationId xmlns:a16="http://schemas.microsoft.com/office/drawing/2014/main" id="{A0C08907-E39C-45D0-884E-8758A6ED489D}"/>
              </a:ext>
            </a:extLst>
          </p:cNvPr>
          <p:cNvPicPr>
            <a:picLocks noChangeAspect="1"/>
          </p:cNvPicPr>
          <p:nvPr/>
        </p:nvPicPr>
        <p:blipFill>
          <a:blip r:embed="rId5"/>
          <a:stretch>
            <a:fillRect/>
          </a:stretch>
        </p:blipFill>
        <p:spPr>
          <a:xfrm>
            <a:off x="430161" y="3180048"/>
            <a:ext cx="5788743" cy="1370520"/>
          </a:xfrm>
          <a:prstGeom prst="rect">
            <a:avLst/>
          </a:prstGeom>
        </p:spPr>
      </p:pic>
      <p:sp>
        <p:nvSpPr>
          <p:cNvPr id="14" name="Rectangle: Diagonal Corners Snipped 13">
            <a:extLst>
              <a:ext uri="{FF2B5EF4-FFF2-40B4-BE49-F238E27FC236}">
                <a16:creationId xmlns:a16="http://schemas.microsoft.com/office/drawing/2014/main" id="{28A15B0E-7461-B8AC-FCD1-522CF72DFED2}"/>
              </a:ext>
            </a:extLst>
          </p:cNvPr>
          <p:cNvSpPr/>
          <p:nvPr/>
        </p:nvSpPr>
        <p:spPr>
          <a:xfrm>
            <a:off x="6065078" y="5014356"/>
            <a:ext cx="1305631" cy="44221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Positive</a:t>
            </a:r>
          </a:p>
        </p:txBody>
      </p:sp>
      <p:sp>
        <p:nvSpPr>
          <p:cNvPr id="15" name="Rectangle: Diagonal Corners Snipped 14">
            <a:extLst>
              <a:ext uri="{FF2B5EF4-FFF2-40B4-BE49-F238E27FC236}">
                <a16:creationId xmlns:a16="http://schemas.microsoft.com/office/drawing/2014/main" id="{3BB5F00E-3C26-1D50-F8A2-F3E7EDB4F623}"/>
              </a:ext>
            </a:extLst>
          </p:cNvPr>
          <p:cNvSpPr/>
          <p:nvPr/>
        </p:nvSpPr>
        <p:spPr>
          <a:xfrm>
            <a:off x="6089657" y="3686999"/>
            <a:ext cx="1281050" cy="44221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Neutral</a:t>
            </a:r>
          </a:p>
        </p:txBody>
      </p:sp>
      <p:sp>
        <p:nvSpPr>
          <p:cNvPr id="16" name="Rectangle: Diagonal Corners Snipped 15">
            <a:extLst>
              <a:ext uri="{FF2B5EF4-FFF2-40B4-BE49-F238E27FC236}">
                <a16:creationId xmlns:a16="http://schemas.microsoft.com/office/drawing/2014/main" id="{ADBD6387-EDE2-DB4E-DE3F-8E7D8C7B3A83}"/>
              </a:ext>
            </a:extLst>
          </p:cNvPr>
          <p:cNvSpPr/>
          <p:nvPr/>
        </p:nvSpPr>
        <p:spPr>
          <a:xfrm>
            <a:off x="6065077" y="2249032"/>
            <a:ext cx="1305631" cy="44221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Negative</a:t>
            </a:r>
          </a:p>
        </p:txBody>
      </p:sp>
      <p:sp>
        <p:nvSpPr>
          <p:cNvPr id="18" name="TextBox 17">
            <a:extLst>
              <a:ext uri="{FF2B5EF4-FFF2-40B4-BE49-F238E27FC236}">
                <a16:creationId xmlns:a16="http://schemas.microsoft.com/office/drawing/2014/main" id="{32B62FC4-C232-6BC5-F593-4C4DC7C1CA0F}"/>
              </a:ext>
            </a:extLst>
          </p:cNvPr>
          <p:cNvSpPr txBox="1"/>
          <p:nvPr/>
        </p:nvSpPr>
        <p:spPr>
          <a:xfrm>
            <a:off x="7374193" y="2249130"/>
            <a:ext cx="42401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Negative (Output 0):</a:t>
            </a:r>
            <a:r>
              <a:rPr lang="en-US"/>
              <a:t> The prediction shifts from the base value to a </a:t>
            </a:r>
            <a:r>
              <a:rPr lang="en-US" b="1"/>
              <a:t>strongly negative final score</a:t>
            </a:r>
            <a:r>
              <a:rPr lang="en-US"/>
              <a:t>, showing the model confidently rejects negative sentiment.</a:t>
            </a:r>
          </a:p>
          <a:p>
            <a:pPr marL="228600" indent="-228600">
              <a:buFont typeface=""/>
              <a:buChar char="•"/>
            </a:pPr>
            <a:r>
              <a:rPr lang="en-US" b="1"/>
              <a:t>Neutral (Output 1):</a:t>
            </a:r>
            <a:r>
              <a:rPr lang="en-US"/>
              <a:t> The output remains </a:t>
            </a:r>
            <a:r>
              <a:rPr lang="en-US" b="1"/>
              <a:t>close to the base value</a:t>
            </a:r>
            <a:r>
              <a:rPr lang="en-US"/>
              <a:t>, indicating weak support for neutrality.</a:t>
            </a:r>
          </a:p>
          <a:p>
            <a:pPr marL="228600" indent="-228600">
              <a:buFont typeface=""/>
              <a:buChar char="•"/>
            </a:pPr>
            <a:r>
              <a:rPr lang="en-US" b="1"/>
              <a:t>Positive (Output 2):</a:t>
            </a:r>
            <a:r>
              <a:rPr lang="en-US"/>
              <a:t> The prediction moves from the base value to a </a:t>
            </a:r>
            <a:r>
              <a:rPr lang="en-US" b="1"/>
              <a:t>high final positive score</a:t>
            </a:r>
            <a:r>
              <a:rPr lang="en-US"/>
              <a:t>, driven mainly by words such as </a:t>
            </a:r>
            <a:r>
              <a:rPr lang="en-US" i="1"/>
              <a:t>“enjoyed”</a:t>
            </a:r>
            <a:r>
              <a:rPr lang="en-US"/>
              <a:t> and </a:t>
            </a:r>
            <a:r>
              <a:rPr lang="en-US" i="1"/>
              <a:t>“really”</a:t>
            </a:r>
            <a:r>
              <a:rPr lang="en-US"/>
              <a:t>, confirming high confidence in positive sentiment.</a:t>
            </a:r>
          </a:p>
          <a:p>
            <a:pPr algn="ctr"/>
            <a:endParaRPr lang="en-US"/>
          </a:p>
        </p:txBody>
      </p:sp>
    </p:spTree>
    <p:extLst>
      <p:ext uri="{BB962C8B-B14F-4D97-AF65-F5344CB8AC3E}">
        <p14:creationId xmlns:p14="http://schemas.microsoft.com/office/powerpoint/2010/main" val="347916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36484-DC4B-1407-E56F-B25C399966FE}"/>
            </a:ext>
          </a:extLst>
        </p:cNvPr>
        <p:cNvGrpSpPr/>
        <p:nvPr/>
      </p:nvGrpSpPr>
      <p:grpSpPr>
        <a:xfrm>
          <a:off x="0" y="0"/>
          <a:ext cx="0" cy="0"/>
          <a:chOff x="0" y="0"/>
          <a:chExt cx="0" cy="0"/>
        </a:xfrm>
      </p:grpSpPr>
      <p:pic>
        <p:nvPicPr>
          <p:cNvPr id="9" name="Picture 8" descr="A graph with green squares&#10;&#10;AI-generated content may be incorrect.">
            <a:extLst>
              <a:ext uri="{FF2B5EF4-FFF2-40B4-BE49-F238E27FC236}">
                <a16:creationId xmlns:a16="http://schemas.microsoft.com/office/drawing/2014/main" id="{6F00482A-9E19-11DE-CDF6-FF9E4A175FB2}"/>
              </a:ext>
            </a:extLst>
          </p:cNvPr>
          <p:cNvPicPr>
            <a:picLocks noChangeAspect="1"/>
          </p:cNvPicPr>
          <p:nvPr/>
        </p:nvPicPr>
        <p:blipFill>
          <a:blip r:embed="rId2"/>
          <a:stretch>
            <a:fillRect/>
          </a:stretch>
        </p:blipFill>
        <p:spPr>
          <a:xfrm>
            <a:off x="4652348" y="2336389"/>
            <a:ext cx="4472756" cy="4163962"/>
          </a:xfrm>
          <a:prstGeom prst="rect">
            <a:avLst/>
          </a:prstGeom>
        </p:spPr>
      </p:pic>
      <p:sp>
        <p:nvSpPr>
          <p:cNvPr id="3" name="Rounded Rectangle 7">
            <a:extLst>
              <a:ext uri="{FF2B5EF4-FFF2-40B4-BE49-F238E27FC236}">
                <a16:creationId xmlns:a16="http://schemas.microsoft.com/office/drawing/2014/main" id="{B671FBBD-7580-5EDC-27DC-BD2875F3942E}"/>
              </a:ext>
            </a:extLst>
          </p:cNvPr>
          <p:cNvSpPr/>
          <p:nvPr/>
        </p:nvSpPr>
        <p:spPr>
          <a:xfrm>
            <a:off x="3776536" y="150227"/>
            <a:ext cx="8297454" cy="1069414"/>
          </a:xfrm>
          <a:prstGeom prst="roundRect">
            <a:avLst/>
          </a:prstGeom>
          <a:solidFill>
            <a:srgbClr val="0056D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defRPr/>
            </a:pPr>
            <a:r>
              <a:rPr lang="en-ZA" sz="2400" dirty="0">
                <a:solidFill>
                  <a:schemeClr val="bg1"/>
                </a:solidFill>
                <a:latin typeface="Arial Rounded MT Bold"/>
                <a:ea typeface="+mn-lt"/>
                <a:cs typeface="+mn-lt"/>
              </a:rPr>
              <a:t>Multi-class Naive Bayes</a:t>
            </a:r>
            <a:r>
              <a:rPr lang="en-ZA" sz="2400" dirty="0">
                <a:solidFill>
                  <a:schemeClr val="bg1"/>
                </a:solidFill>
                <a:latin typeface="Arial Rounded MT Bold"/>
                <a:cs typeface="Times New Roman"/>
              </a:rPr>
              <a:t> Sentiment Classifier </a:t>
            </a:r>
            <a:endParaRPr lang="en-US" dirty="0">
              <a:solidFill>
                <a:schemeClr val="bg1"/>
              </a:solidFill>
              <a:ea typeface="Calibri"/>
              <a:cs typeface="Calibri"/>
            </a:endParaRPr>
          </a:p>
        </p:txBody>
      </p:sp>
      <p:sp>
        <p:nvSpPr>
          <p:cNvPr id="4" name="TextBox 3">
            <a:extLst>
              <a:ext uri="{FF2B5EF4-FFF2-40B4-BE49-F238E27FC236}">
                <a16:creationId xmlns:a16="http://schemas.microsoft.com/office/drawing/2014/main" id="{5274EEC7-CAF7-A591-6030-24A40DD10FCF}"/>
              </a:ext>
            </a:extLst>
          </p:cNvPr>
          <p:cNvSpPr txBox="1"/>
          <p:nvPr/>
        </p:nvSpPr>
        <p:spPr>
          <a:xfrm>
            <a:off x="132566" y="1347564"/>
            <a:ext cx="1217496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ptos"/>
              </a:rPr>
              <a:t>For the Coursera dataset, a VADER lexicon approach using Multi-class </a:t>
            </a:r>
            <a:r>
              <a:rPr lang="en-US" sz="2000" dirty="0" err="1">
                <a:latin typeface="Aptos"/>
              </a:rPr>
              <a:t>Naives</a:t>
            </a:r>
            <a:r>
              <a:rPr lang="en-US" sz="2000" dirty="0">
                <a:latin typeface="Aptos"/>
              </a:rPr>
              <a:t> Bayes proved </a:t>
            </a:r>
            <a:r>
              <a:rPr lang="en-US" sz="2000" dirty="0">
                <a:latin typeface="Aptos"/>
                <a:ea typeface="+mn-lt"/>
                <a:cs typeface="+mn-lt"/>
              </a:rPr>
              <a:t>suitable in the classification of multi-class sentiment provided that balancing and preprocessing are done appropriately. </a:t>
            </a:r>
            <a:endParaRPr lang="en-US" sz="2000" dirty="0">
              <a:latin typeface="Aptos"/>
            </a:endParaRPr>
          </a:p>
          <a:p>
            <a:pPr algn="ctr"/>
            <a:endParaRPr lang="en-US"/>
          </a:p>
        </p:txBody>
      </p:sp>
      <p:sp>
        <p:nvSpPr>
          <p:cNvPr id="6" name="Flowchart: Magnetic Disk 5">
            <a:extLst>
              <a:ext uri="{FF2B5EF4-FFF2-40B4-BE49-F238E27FC236}">
                <a16:creationId xmlns:a16="http://schemas.microsoft.com/office/drawing/2014/main" id="{5F73E6B4-658C-E56F-DCAB-C107266DC7E0}"/>
              </a:ext>
            </a:extLst>
          </p:cNvPr>
          <p:cNvSpPr/>
          <p:nvPr/>
        </p:nvSpPr>
        <p:spPr>
          <a:xfrm>
            <a:off x="338379" y="5880106"/>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8" name="Picture 7" descr="A blue sign with white text&#10;&#10;AI-generated content may be incorrect.">
            <a:extLst>
              <a:ext uri="{FF2B5EF4-FFF2-40B4-BE49-F238E27FC236}">
                <a16:creationId xmlns:a16="http://schemas.microsoft.com/office/drawing/2014/main" id="{11B0BACA-EB96-DD86-8F37-FD0E60138511}"/>
              </a:ext>
            </a:extLst>
          </p:cNvPr>
          <p:cNvPicPr>
            <a:picLocks noChangeAspect="1"/>
          </p:cNvPicPr>
          <p:nvPr/>
        </p:nvPicPr>
        <p:blipFill>
          <a:blip r:embed="rId3"/>
          <a:stretch>
            <a:fillRect/>
          </a:stretch>
        </p:blipFill>
        <p:spPr>
          <a:xfrm>
            <a:off x="570205" y="6256939"/>
            <a:ext cx="514178" cy="514178"/>
          </a:xfrm>
          <a:prstGeom prst="rect">
            <a:avLst/>
          </a:prstGeom>
        </p:spPr>
      </p:pic>
      <p:graphicFrame>
        <p:nvGraphicFramePr>
          <p:cNvPr id="7" name="Table 6">
            <a:extLst>
              <a:ext uri="{FF2B5EF4-FFF2-40B4-BE49-F238E27FC236}">
                <a16:creationId xmlns:a16="http://schemas.microsoft.com/office/drawing/2014/main" id="{4166D2ED-38E5-E20D-3C32-CB0C2426A703}"/>
              </a:ext>
            </a:extLst>
          </p:cNvPr>
          <p:cNvGraphicFramePr>
            <a:graphicFrameLocks noGrp="1"/>
          </p:cNvGraphicFramePr>
          <p:nvPr>
            <p:extLst>
              <p:ext uri="{D42A27DB-BD31-4B8C-83A1-F6EECF244321}">
                <p14:modId xmlns:p14="http://schemas.microsoft.com/office/powerpoint/2010/main" val="4066349735"/>
              </p:ext>
            </p:extLst>
          </p:nvPr>
        </p:nvGraphicFramePr>
        <p:xfrm>
          <a:off x="338983" y="2232836"/>
          <a:ext cx="3590007" cy="3556480"/>
        </p:xfrm>
        <a:graphic>
          <a:graphicData uri="http://schemas.openxmlformats.org/drawingml/2006/table">
            <a:tbl>
              <a:tblPr bandRow="1">
                <a:tableStyleId>{5C22544A-7EE6-4342-B048-85BDC9FD1C3A}</a:tableStyleId>
              </a:tblPr>
              <a:tblGrid>
                <a:gridCol w="1904999">
                  <a:extLst>
                    <a:ext uri="{9D8B030D-6E8A-4147-A177-3AD203B41FA5}">
                      <a16:colId xmlns:a16="http://schemas.microsoft.com/office/drawing/2014/main" val="2309511270"/>
                    </a:ext>
                  </a:extLst>
                </a:gridCol>
                <a:gridCol w="1685008">
                  <a:extLst>
                    <a:ext uri="{9D8B030D-6E8A-4147-A177-3AD203B41FA5}">
                      <a16:colId xmlns:a16="http://schemas.microsoft.com/office/drawing/2014/main" val="2051184586"/>
                    </a:ext>
                  </a:extLst>
                </a:gridCol>
              </a:tblGrid>
              <a:tr h="455264">
                <a:tc>
                  <a:txBody>
                    <a:bodyPr/>
                    <a:lstStyle/>
                    <a:p>
                      <a:pPr algn="ctr" rtl="0" fontAlgn="base">
                        <a:lnSpc>
                          <a:spcPts val="1380"/>
                        </a:lnSpc>
                        <a:spcBef>
                          <a:spcPts val="1200"/>
                        </a:spcBef>
                        <a:buNone/>
                      </a:pPr>
                      <a:r>
                        <a:rPr lang="en-GB" sz="1800" b="1" dirty="0">
                          <a:effectLst/>
                          <a:latin typeface="Arial Rounded MT Bold"/>
                        </a:rPr>
                        <a:t>Metric</a:t>
                      </a:r>
                      <a:r>
                        <a:rPr lang="en-GB" sz="1800" dirty="0">
                          <a:effectLst/>
                          <a:latin typeface="Arial Rounded MT Bold"/>
                        </a:rPr>
                        <a:t> </a:t>
                      </a: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ase">
                        <a:lnSpc>
                          <a:spcPts val="1380"/>
                        </a:lnSpc>
                        <a:spcBef>
                          <a:spcPts val="1200"/>
                        </a:spcBef>
                        <a:buNone/>
                      </a:pPr>
                      <a:r>
                        <a:rPr lang="en-GB" sz="1800" b="1" dirty="0">
                          <a:effectLst/>
                          <a:latin typeface="Arial Rounded MT Bold"/>
                        </a:rPr>
                        <a:t>Score</a:t>
                      </a:r>
                      <a:r>
                        <a:rPr lang="en-GB" sz="1800" dirty="0">
                          <a:effectLst/>
                          <a:latin typeface="Arial Rounded MT Bold"/>
                        </a:rPr>
                        <a:t> </a:t>
                      </a: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78043262"/>
                  </a:ext>
                </a:extLst>
              </a:tr>
              <a:tr h="455264">
                <a:tc>
                  <a:txBody>
                    <a:bodyPr/>
                    <a:lstStyle/>
                    <a:p>
                      <a:pPr lvl="0" algn="ctr">
                        <a:buNone/>
                      </a:pPr>
                      <a:r>
                        <a:rPr lang="en-US" dirty="0">
                          <a:latin typeface="Aptos"/>
                        </a:rPr>
                        <a:t>Accuracy</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0.793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03575803"/>
                  </a:ext>
                </a:extLst>
              </a:tr>
              <a:tr h="612856">
                <a:tc>
                  <a:txBody>
                    <a:bodyPr/>
                    <a:lstStyle/>
                    <a:p>
                      <a:pPr lvl="0" algn="ctr">
                        <a:buNone/>
                      </a:pPr>
                      <a:r>
                        <a:rPr lang="en-US" dirty="0">
                          <a:latin typeface="Aptos"/>
                        </a:rPr>
                        <a:t>Precision (macro)</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0.793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52905527"/>
                  </a:ext>
                </a:extLst>
              </a:tr>
              <a:tr h="612856">
                <a:tc>
                  <a:txBody>
                    <a:bodyPr/>
                    <a:lstStyle/>
                    <a:p>
                      <a:pPr lvl="0" algn="ctr">
                        <a:buNone/>
                      </a:pPr>
                      <a:r>
                        <a:rPr lang="en-US" dirty="0">
                          <a:latin typeface="Aptos"/>
                        </a:rPr>
                        <a:t>Sensitivity/Recall (macro)</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0.794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30751311"/>
                  </a:ext>
                </a:extLst>
              </a:tr>
              <a:tr h="455264">
                <a:tc>
                  <a:txBody>
                    <a:bodyPr/>
                    <a:lstStyle/>
                    <a:p>
                      <a:pPr lvl="0" algn="ctr">
                        <a:buNone/>
                      </a:pPr>
                      <a:r>
                        <a:rPr lang="en-US" dirty="0">
                          <a:latin typeface="Aptos"/>
                        </a:rPr>
                        <a:t>Cohen's Kappa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0.689</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529461486"/>
                  </a:ext>
                </a:extLst>
              </a:tr>
              <a:tr h="455264">
                <a:tc>
                  <a:txBody>
                    <a:bodyPr/>
                    <a:lstStyle/>
                    <a:p>
                      <a:pPr lvl="0" algn="ctr">
                        <a:buNone/>
                      </a:pPr>
                      <a:r>
                        <a:rPr lang="en-US" dirty="0">
                          <a:latin typeface="Aptos"/>
                        </a:rPr>
                        <a:t>MCC</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0.691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24239332"/>
                  </a:ext>
                </a:extLst>
              </a:tr>
              <a:tr h="455264">
                <a:tc>
                  <a:txBody>
                    <a:bodyPr/>
                    <a:lstStyle/>
                    <a:p>
                      <a:pPr lvl="0" algn="ctr">
                        <a:buNone/>
                      </a:pPr>
                      <a:r>
                        <a:rPr lang="en-US" dirty="0">
                          <a:latin typeface="Aptos"/>
                        </a:rPr>
                        <a:t>F1 Score (macro)</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dirty="0">
                          <a:latin typeface="Aptos"/>
                        </a:rPr>
                        <a:t>0.793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8388088"/>
                  </a:ext>
                </a:extLst>
              </a:tr>
            </a:tbl>
          </a:graphicData>
        </a:graphic>
      </p:graphicFrame>
      <p:sp>
        <p:nvSpPr>
          <p:cNvPr id="11" name="Rectangle: Diagonal Corners Snipped 10">
            <a:extLst>
              <a:ext uri="{FF2B5EF4-FFF2-40B4-BE49-F238E27FC236}">
                <a16:creationId xmlns:a16="http://schemas.microsoft.com/office/drawing/2014/main" id="{B122FD8B-58AE-BCA7-BA29-FFC441929549}"/>
              </a:ext>
            </a:extLst>
          </p:cNvPr>
          <p:cNvSpPr/>
          <p:nvPr/>
        </p:nvSpPr>
        <p:spPr>
          <a:xfrm>
            <a:off x="8695207" y="2335065"/>
            <a:ext cx="2288856" cy="466792"/>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ZA" sz="1600" b="1">
                <a:latin typeface="Arial Rounded MT Bold"/>
              </a:rPr>
              <a:t>CONFUSION MATRIX</a:t>
            </a:r>
            <a:r>
              <a:rPr lang="en-ZA" b="1">
                <a:latin typeface="Arial Rounded MT Bold"/>
              </a:rPr>
              <a:t>  </a:t>
            </a:r>
            <a:endParaRPr lang="en-US"/>
          </a:p>
        </p:txBody>
      </p:sp>
      <p:sp>
        <p:nvSpPr>
          <p:cNvPr id="10" name="TextBox 9">
            <a:extLst>
              <a:ext uri="{FF2B5EF4-FFF2-40B4-BE49-F238E27FC236}">
                <a16:creationId xmlns:a16="http://schemas.microsoft.com/office/drawing/2014/main" id="{AB7DC773-8DBD-385B-093B-3223719EBB94}"/>
              </a:ext>
            </a:extLst>
          </p:cNvPr>
          <p:cNvSpPr txBox="1"/>
          <p:nvPr/>
        </p:nvSpPr>
        <p:spPr>
          <a:xfrm>
            <a:off x="199412" y="154099"/>
            <a:ext cx="2847055" cy="587742"/>
          </a:xfrm>
          <a:prstGeom prst="roundRect">
            <a:avLst/>
          </a:prstGeom>
          <a:solidFill>
            <a:schemeClr val="accent6">
              <a:lumMod val="40000"/>
              <a:lumOff val="60000"/>
            </a:schemeClr>
          </a:solidFill>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ctr"/>
            <a:r>
              <a:rPr lang="en-US" sz="2800">
                <a:latin typeface="Arial Rounded MT Bold"/>
                <a:cs typeface="Aharoni"/>
              </a:rPr>
              <a:t>RESULTS </a:t>
            </a:r>
            <a:endParaRPr lang="en-US" sz="320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29346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ounded Rectangle 1">
            <a:extLst>
              <a:ext uri="{FF2B5EF4-FFF2-40B4-BE49-F238E27FC236}">
                <a16:creationId xmlns:a16="http://schemas.microsoft.com/office/drawing/2014/main" id="{2B450699-F4A9-724E-3310-33D610A653E9}"/>
              </a:ext>
            </a:extLst>
          </p:cNvPr>
          <p:cNvSpPr/>
          <p:nvPr/>
        </p:nvSpPr>
        <p:spPr>
          <a:xfrm>
            <a:off x="8298595" y="1090124"/>
            <a:ext cx="3145536" cy="1115160"/>
          </a:xfrm>
          <a:prstGeom prst="roundRect">
            <a:avLst/>
          </a:prstGeom>
          <a:solidFill>
            <a:srgbClr val="CDB4DB"/>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EE24D9B8-78AD-155E-EBAA-51A0BEC9DD04}"/>
              </a:ext>
            </a:extLst>
          </p:cNvPr>
          <p:cNvSpPr/>
          <p:nvPr/>
        </p:nvSpPr>
        <p:spPr>
          <a:xfrm>
            <a:off x="982726" y="1090124"/>
            <a:ext cx="3145536" cy="1107996"/>
          </a:xfrm>
          <a:prstGeom prst="roundRect">
            <a:avLst/>
          </a:prstGeom>
          <a:solidFill>
            <a:srgbClr val="BDE0FE"/>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7179545-3725-1074-13C7-78DFB88503EB}"/>
              </a:ext>
            </a:extLst>
          </p:cNvPr>
          <p:cNvSpPr/>
          <p:nvPr/>
        </p:nvSpPr>
        <p:spPr>
          <a:xfrm>
            <a:off x="4578463" y="1097288"/>
            <a:ext cx="3145536" cy="1107996"/>
          </a:xfrm>
          <a:prstGeom prst="roundRect">
            <a:avLst/>
          </a:prstGeom>
          <a:solidFill>
            <a:srgbClr val="A2D2FF"/>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2400">
                <a:latin typeface="Arial Rounded MT Bold"/>
              </a:rPr>
              <a:t>Random Forest</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DB1D4F-7977-FBAA-610D-87A22642198E}"/>
              </a:ext>
            </a:extLst>
          </p:cNvPr>
          <p:cNvSpPr txBox="1"/>
          <p:nvPr/>
        </p:nvSpPr>
        <p:spPr>
          <a:xfrm>
            <a:off x="5012251" y="2084950"/>
            <a:ext cx="2540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pperplate Gothic Bold" panose="020E07050202060204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pperplate Gothic Bold" panose="020E0705020206020404" pitchFamily="34" charset="77"/>
              <a:ea typeface="+mn-ea"/>
              <a:cs typeface="+mn-cs"/>
            </a:endParaRPr>
          </a:p>
        </p:txBody>
      </p:sp>
      <p:sp>
        <p:nvSpPr>
          <p:cNvPr id="31" name="TextBox 30">
            <a:extLst>
              <a:ext uri="{FF2B5EF4-FFF2-40B4-BE49-F238E27FC236}">
                <a16:creationId xmlns:a16="http://schemas.microsoft.com/office/drawing/2014/main" id="{E2034722-897D-854B-4F24-59755CA10350}"/>
              </a:ext>
            </a:extLst>
          </p:cNvPr>
          <p:cNvSpPr txBox="1"/>
          <p:nvPr/>
        </p:nvSpPr>
        <p:spPr>
          <a:xfrm>
            <a:off x="1157304" y="1235238"/>
            <a:ext cx="279920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Arial Rounded MT Bold" panose="020F0704030504030204" pitchFamily="34" charset="0"/>
              </a:rPr>
              <a:t>Logistic Regression</a:t>
            </a:r>
            <a:endParaRPr kumimoji="0" lang="en-US" sz="2400" b="0" i="0" u="none" strike="noStrike" kern="1200" cap="none" spc="0" normalizeH="0" baseline="0" noProof="0">
              <a:ln>
                <a:noFill/>
              </a:ln>
              <a:solidFill>
                <a:prstClr val="black"/>
              </a:solidFill>
              <a:effectLst/>
              <a:uLnTx/>
              <a:uFillTx/>
              <a:latin typeface="Arial Rounded MT Bold" panose="020F0704030504030204" pitchFamily="34" charset="0"/>
            </a:endParaRPr>
          </a:p>
        </p:txBody>
      </p:sp>
      <p:sp>
        <p:nvSpPr>
          <p:cNvPr id="33" name="TextBox 32">
            <a:extLst>
              <a:ext uri="{FF2B5EF4-FFF2-40B4-BE49-F238E27FC236}">
                <a16:creationId xmlns:a16="http://schemas.microsoft.com/office/drawing/2014/main" id="{EE06F64B-A6BF-40D4-1E35-73F2A34CA5BF}"/>
              </a:ext>
            </a:extLst>
          </p:cNvPr>
          <p:cNvSpPr txBox="1"/>
          <p:nvPr/>
        </p:nvSpPr>
        <p:spPr>
          <a:xfrm>
            <a:off x="8609443" y="1229159"/>
            <a:ext cx="2526509" cy="830997"/>
          </a:xfrm>
          <a:prstGeom prst="rect">
            <a:avLst/>
          </a:prstGeom>
          <a:solidFill>
            <a:srgbClr val="CDB4DB"/>
          </a:solidFill>
        </p:spPr>
        <p:txBody>
          <a:bodyPr wrap="square" lIns="91440" tIns="45720" rIns="91440" bIns="45720" rtlCol="0" anchor="t">
            <a:spAutoFit/>
          </a:bodyPr>
          <a:lstStyle/>
          <a:p>
            <a:pPr algn="ctr">
              <a:defRPr/>
            </a:pPr>
            <a:r>
              <a:rPr lang="en-ZA" sz="2400">
                <a:solidFill>
                  <a:prstClr val="black"/>
                </a:solidFill>
                <a:latin typeface="Arial Rounded MT Bold"/>
              </a:rPr>
              <a:t>Support Vector Machine (SVM)</a:t>
            </a:r>
            <a:endParaRPr lang="en-US" sz="2400">
              <a:solidFill>
                <a:prstClr val="black"/>
              </a:solidFill>
              <a:latin typeface="Arial Rounded MT Bold"/>
            </a:endParaRPr>
          </a:p>
        </p:txBody>
      </p:sp>
      <p:sp>
        <p:nvSpPr>
          <p:cNvPr id="3" name="TextBox 2">
            <a:extLst>
              <a:ext uri="{FF2B5EF4-FFF2-40B4-BE49-F238E27FC236}">
                <a16:creationId xmlns:a16="http://schemas.microsoft.com/office/drawing/2014/main" id="{153DB3CF-0196-D2DC-6295-04D27FBB23C3}"/>
              </a:ext>
            </a:extLst>
          </p:cNvPr>
          <p:cNvSpPr txBox="1"/>
          <p:nvPr/>
        </p:nvSpPr>
        <p:spPr>
          <a:xfrm>
            <a:off x="314239" y="-3315"/>
            <a:ext cx="11886188" cy="1015663"/>
          </a:xfrm>
          <a:prstGeom prst="rect">
            <a:avLst/>
          </a:prstGeom>
          <a:noFill/>
        </p:spPr>
        <p:txBody>
          <a:bodyPr wrap="square" lIns="91440" tIns="45720" rIns="91440" bIns="45720" rtlCol="0" anchor="t">
            <a:spAutoFit/>
          </a:bodyPr>
          <a:lstStyle/>
          <a:p>
            <a:pPr algn="ctr"/>
            <a:r>
              <a:rPr lang="en-US" sz="6000">
                <a:latin typeface="Arial Rounded MT Bold"/>
                <a:cs typeface="Aharoni"/>
              </a:rPr>
              <a:t>DISCUSSION</a:t>
            </a:r>
            <a:endParaRPr lang="en-US"/>
          </a:p>
        </p:txBody>
      </p:sp>
      <p:graphicFrame>
        <p:nvGraphicFramePr>
          <p:cNvPr id="5" name="Table 4">
            <a:extLst>
              <a:ext uri="{FF2B5EF4-FFF2-40B4-BE49-F238E27FC236}">
                <a16:creationId xmlns:a16="http://schemas.microsoft.com/office/drawing/2014/main" id="{04B81333-A5C3-7FE5-80E0-06ABA65DFFBE}"/>
              </a:ext>
            </a:extLst>
          </p:cNvPr>
          <p:cNvGraphicFramePr>
            <a:graphicFrameLocks noGrp="1"/>
          </p:cNvGraphicFramePr>
          <p:nvPr>
            <p:extLst>
              <p:ext uri="{D42A27DB-BD31-4B8C-83A1-F6EECF244321}">
                <p14:modId xmlns:p14="http://schemas.microsoft.com/office/powerpoint/2010/main" val="3038444493"/>
              </p:ext>
            </p:extLst>
          </p:nvPr>
        </p:nvGraphicFramePr>
        <p:xfrm>
          <a:off x="800582" y="2864734"/>
          <a:ext cx="10815085" cy="2758644"/>
        </p:xfrm>
        <a:graphic>
          <a:graphicData uri="http://schemas.openxmlformats.org/drawingml/2006/table">
            <a:tbl>
              <a:tblPr/>
              <a:tblGrid>
                <a:gridCol w="1567404">
                  <a:extLst>
                    <a:ext uri="{9D8B030D-6E8A-4147-A177-3AD203B41FA5}">
                      <a16:colId xmlns:a16="http://schemas.microsoft.com/office/drawing/2014/main" val="2609625812"/>
                    </a:ext>
                  </a:extLst>
                </a:gridCol>
                <a:gridCol w="1157468">
                  <a:extLst>
                    <a:ext uri="{9D8B030D-6E8A-4147-A177-3AD203B41FA5}">
                      <a16:colId xmlns:a16="http://schemas.microsoft.com/office/drawing/2014/main" val="3532338369"/>
                    </a:ext>
                  </a:extLst>
                </a:gridCol>
                <a:gridCol w="1133354">
                  <a:extLst>
                    <a:ext uri="{9D8B030D-6E8A-4147-A177-3AD203B41FA5}">
                      <a16:colId xmlns:a16="http://schemas.microsoft.com/office/drawing/2014/main" val="2930421302"/>
                    </a:ext>
                  </a:extLst>
                </a:gridCol>
                <a:gridCol w="1241865">
                  <a:extLst>
                    <a:ext uri="{9D8B030D-6E8A-4147-A177-3AD203B41FA5}">
                      <a16:colId xmlns:a16="http://schemas.microsoft.com/office/drawing/2014/main" val="2790605668"/>
                    </a:ext>
                  </a:extLst>
                </a:gridCol>
                <a:gridCol w="1253924">
                  <a:extLst>
                    <a:ext uri="{9D8B030D-6E8A-4147-A177-3AD203B41FA5}">
                      <a16:colId xmlns:a16="http://schemas.microsoft.com/office/drawing/2014/main" val="3474995777"/>
                    </a:ext>
                  </a:extLst>
                </a:gridCol>
                <a:gridCol w="1048953">
                  <a:extLst>
                    <a:ext uri="{9D8B030D-6E8A-4147-A177-3AD203B41FA5}">
                      <a16:colId xmlns:a16="http://schemas.microsoft.com/office/drawing/2014/main" val="2485608122"/>
                    </a:ext>
                  </a:extLst>
                </a:gridCol>
                <a:gridCol w="976612">
                  <a:extLst>
                    <a:ext uri="{9D8B030D-6E8A-4147-A177-3AD203B41FA5}">
                      <a16:colId xmlns:a16="http://schemas.microsoft.com/office/drawing/2014/main" val="3872156495"/>
                    </a:ext>
                  </a:extLst>
                </a:gridCol>
                <a:gridCol w="1145411">
                  <a:extLst>
                    <a:ext uri="{9D8B030D-6E8A-4147-A177-3AD203B41FA5}">
                      <a16:colId xmlns:a16="http://schemas.microsoft.com/office/drawing/2014/main" val="946331264"/>
                    </a:ext>
                  </a:extLst>
                </a:gridCol>
                <a:gridCol w="1290094">
                  <a:extLst>
                    <a:ext uri="{9D8B030D-6E8A-4147-A177-3AD203B41FA5}">
                      <a16:colId xmlns:a16="http://schemas.microsoft.com/office/drawing/2014/main" val="3649549156"/>
                    </a:ext>
                  </a:extLst>
                </a:gridCol>
              </a:tblGrid>
              <a:tr h="755053">
                <a:tc>
                  <a:txBody>
                    <a:bodyPr/>
                    <a:lstStyle/>
                    <a:p>
                      <a:pPr algn="l">
                        <a:lnSpc>
                          <a:spcPts val="2000"/>
                        </a:lnSpc>
                        <a:tabLst>
                          <a:tab pos="4114800" algn="l"/>
                        </a:tabLst>
                      </a:pPr>
                      <a:endParaRPr lang="en-ZA" sz="1400">
                        <a:effectLst/>
                      </a:endParaRPr>
                    </a:p>
                  </a:txBody>
                  <a:tcPr marL="68580" marR="68580" marT="0" marB="0">
                    <a:lnL w="0">
                      <a:noFill/>
                    </a:lnL>
                    <a:lnR w="28575"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lvl="0" algn="ctr">
                        <a:lnSpc>
                          <a:spcPts val="2000"/>
                        </a:lnSpc>
                        <a:buNone/>
                        <a:tabLst>
                          <a:tab pos="4114800" algn="l"/>
                        </a:tabLst>
                      </a:pPr>
                      <a:r>
                        <a:rPr lang="en-ZA" sz="1600" b="0" i="0" u="none" strike="noStrike" noProof="0">
                          <a:effectLst/>
                          <a:latin typeface="Arial Rounded MT Bold"/>
                        </a:rPr>
                        <a:t>Accuracy</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b="0" i="0" u="none" strike="noStrike" noProof="0">
                          <a:effectLst/>
                          <a:latin typeface="Arial Rounded MT Bold"/>
                        </a:rPr>
                        <a:t>Precision (macro)</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b="0" i="0" u="none" strike="noStrike" noProof="0">
                          <a:effectLst/>
                          <a:latin typeface="Arial Rounded MT Bold"/>
                        </a:rPr>
                        <a:t>Sensitivity/Recall (macro)</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tabLst>
                          <a:tab pos="4114800" algn="l"/>
                        </a:tabLst>
                      </a:pPr>
                      <a:r>
                        <a:rPr lang="en-ZA" sz="1600" b="0" i="0" u="none" strike="noStrike" noProof="0">
                          <a:effectLst/>
                          <a:latin typeface="Arial Rounded MT Bold"/>
                        </a:rPr>
                        <a:t>Specificity</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b="0" i="0" u="none" strike="noStrike" noProof="0">
                          <a:effectLst/>
                          <a:latin typeface="Arial Rounded MT Bold"/>
                        </a:rPr>
                        <a:t>Cohen's Kappa</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a:effectLst/>
                          <a:latin typeface="Arial Rounded MT Bold"/>
                        </a:rPr>
                        <a:t>MCC</a:t>
                      </a: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b="0" i="0" u="none" strike="noStrike" noProof="0">
                          <a:effectLst/>
                          <a:latin typeface="Arial Rounded MT Bold"/>
                        </a:rPr>
                        <a:t>F1 Score</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ts val="2000"/>
                        </a:lnSpc>
                        <a:buNone/>
                      </a:pPr>
                      <a:r>
                        <a:rPr lang="en-ZA" sz="1600" b="0" i="0" u="none" strike="noStrike" noProof="0">
                          <a:effectLst/>
                          <a:latin typeface="Arial Rounded MT Bold"/>
                        </a:rPr>
                        <a:t>ROC AUC (macro)</a:t>
                      </a:r>
                      <a:endParaRPr lang="en-US" sz="1600">
                        <a:latin typeface="Arial Rounded MT Bold"/>
                      </a:endParaRPr>
                    </a:p>
                  </a:txBody>
                  <a:tcPr marL="68580" marR="68580" marT="0" marB="0">
                    <a:lnL w="28575" cap="flat" cmpd="sng" algn="ctr">
                      <a:solidFill>
                        <a:schemeClr val="tx1"/>
                      </a:solidFill>
                      <a:prstDash val="solid"/>
                      <a:round/>
                      <a:headEnd type="none" w="med" len="med"/>
                      <a:tailEnd type="none" w="med" len="med"/>
                    </a:lnL>
                    <a:lnR w="28575">
                      <a:solidFill>
                        <a:schemeClr val="tx1"/>
                      </a:solid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029138"/>
                  </a:ext>
                </a:extLst>
              </a:tr>
              <a:tr h="759588">
                <a:tc>
                  <a:txBody>
                    <a:bodyPr/>
                    <a:lstStyle/>
                    <a:p>
                      <a:pPr algn="l">
                        <a:lnSpc>
                          <a:spcPts val="2000"/>
                        </a:lnSpc>
                      </a:pPr>
                      <a:r>
                        <a:rPr lang="en-ZA" sz="1600" b="1">
                          <a:solidFill>
                            <a:srgbClr val="000000"/>
                          </a:solidFill>
                          <a:effectLst/>
                          <a:latin typeface="Arial Rounded MT Bold"/>
                          <a:ea typeface="Calibri"/>
                          <a:cs typeface="Times New Roman"/>
                        </a:rPr>
                        <a:t>Multinomial Logistic Regression</a:t>
                      </a:r>
                      <a:endParaRPr lang="en-ZA" sz="1600">
                        <a:effectLst/>
                        <a:latin typeface="Arial Rounded MT Bold"/>
                        <a:ea typeface="Calibri"/>
                        <a:cs typeface="Times New Roman"/>
                      </a:endParaRPr>
                    </a:p>
                  </a:txBody>
                  <a:tcPr marL="68580" marR="68580" marT="0" marB="0">
                    <a:lnL w="28575">
                      <a:solidFill>
                        <a:schemeClr val="tx1"/>
                      </a:solid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BDE0FE"/>
                    </a:solidFill>
                  </a:tcPr>
                </a:tc>
                <a:tc>
                  <a:txBody>
                    <a:bodyPr/>
                    <a:lstStyle/>
                    <a:p>
                      <a:pPr lvl="0" algn="ctr">
                        <a:lnSpc>
                          <a:spcPts val="1380"/>
                        </a:lnSpc>
                        <a:spcBef>
                          <a:spcPts val="1200"/>
                        </a:spcBef>
                        <a:buNone/>
                      </a:pPr>
                      <a:r>
                        <a:rPr lang="en-GB" sz="1600" b="0" i="0" u="none" strike="noStrike" noProof="0">
                          <a:effectLst/>
                          <a:latin typeface="Aptos"/>
                        </a:rPr>
                        <a:t>0.602</a:t>
                      </a:r>
                      <a:r>
                        <a:rPr lang="en-US" sz="1600" b="0" i="0" u="none" strike="noStrike" noProof="0">
                          <a:effectLst/>
                          <a:latin typeface="Aptos"/>
                        </a:rPr>
                        <a:t> </a:t>
                      </a:r>
                      <a:endParaRPr lang="en-US" sz="1600">
                        <a:latin typeface="Aptos"/>
                      </a:endParaRPr>
                    </a:p>
                  </a:txBody>
                  <a:tcPr marL="57150" marR="57150">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0.575</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0.634</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0.867</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0.452</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ZA" sz="1600" b="0" i="0" u="none" strike="noStrike" noProof="0">
                          <a:effectLst/>
                          <a:latin typeface="Aptos"/>
                        </a:rPr>
                        <a:t>0.458</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0.587 </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380"/>
                        </a:lnSpc>
                        <a:spcBef>
                          <a:spcPts val="1200"/>
                        </a:spcBef>
                        <a:buNone/>
                      </a:pPr>
                      <a:r>
                        <a:rPr lang="en-GB" sz="1600" b="0" i="0" u="none" strike="noStrike" noProof="0">
                          <a:effectLst/>
                          <a:latin typeface="Aptos"/>
                        </a:rPr>
                        <a:t>0.863 </a:t>
                      </a:r>
                      <a:r>
                        <a:rPr lang="en-US" sz="1600" b="0" i="0" u="none" strike="noStrike" noProof="0">
                          <a:effectLst/>
                          <a:latin typeface="Aptos"/>
                        </a:rPr>
                        <a:t> </a:t>
                      </a:r>
                      <a:endParaRPr lang="en-US" sz="1600">
                        <a:latin typeface="Aptos"/>
                      </a:endParaRPr>
                    </a:p>
                  </a:txBody>
                  <a:tcPr marL="57150" marR="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47853"/>
                  </a:ext>
                </a:extLst>
              </a:tr>
              <a:tr h="485391">
                <a:tc>
                  <a:txBody>
                    <a:bodyPr/>
                    <a:lstStyle/>
                    <a:p>
                      <a:pPr algn="l">
                        <a:lnSpc>
                          <a:spcPts val="2000"/>
                        </a:lnSpc>
                      </a:pPr>
                      <a:r>
                        <a:rPr lang="en-ZA" sz="1600">
                          <a:effectLst/>
                          <a:latin typeface="Arial Rounded MT Bold"/>
                          <a:cs typeface="Times New Roman"/>
                        </a:rPr>
                        <a:t>Random Forest</a:t>
                      </a:r>
                    </a:p>
                  </a:txBody>
                  <a:tcPr marL="68580" marR="68580" marT="0" marB="0">
                    <a:lnL w="28575">
                      <a:solidFill>
                        <a:schemeClr val="tx1"/>
                      </a:solid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2D2FF"/>
                    </a:solidFill>
                  </a:tcPr>
                </a:tc>
                <a:tc>
                  <a:txBody>
                    <a:bodyPr/>
                    <a:lstStyle/>
                    <a:p>
                      <a:pPr lvl="0" algn="ctr">
                        <a:buNone/>
                      </a:pPr>
                      <a:r>
                        <a:rPr lang="en-ZA" sz="1600" b="0" i="0" u="none" strike="noStrike" noProof="0">
                          <a:solidFill>
                            <a:srgbClr val="000000"/>
                          </a:solidFill>
                          <a:effectLst/>
                          <a:latin typeface="Aptos"/>
                        </a:rPr>
                        <a:t>0.663</a:t>
                      </a:r>
                      <a:r>
                        <a:rPr lang="en-GB" sz="1600" b="0" i="0" u="none" strike="noStrike" noProof="0">
                          <a:effectLst/>
                          <a:latin typeface="Aptos"/>
                        </a:rPr>
                        <a:t> </a:t>
                      </a:r>
                      <a:r>
                        <a:rPr lang="en-US" sz="1600" b="0" i="0" u="none" strike="noStrike" noProof="0">
                          <a:solidFill>
                            <a:srgbClr val="000000"/>
                          </a:solidFill>
                          <a:effectLst/>
                          <a:latin typeface="Aptos"/>
                        </a:rPr>
                        <a:t> </a:t>
                      </a:r>
                      <a:endParaRPr lang="en-US" sz="1600">
                        <a:latin typeface="Aptos"/>
                      </a:endParaRPr>
                    </a:p>
                  </a:txBody>
                  <a:tcPr marL="9525" marR="9525" marT="9525" marB="9525">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0.631 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0.637 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0.867 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0.513 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0.515 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0.632</a:t>
                      </a:r>
                      <a:r>
                        <a:rPr lang="en-GB" sz="1600" b="0" i="0" u="none" strike="noStrike" noProof="0">
                          <a:effectLst/>
                          <a:latin typeface="Aptos"/>
                        </a:rPr>
                        <a:t>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ZA" sz="1600" b="0" i="0" u="none" strike="noStrike" noProof="0">
                          <a:solidFill>
                            <a:srgbClr val="000000"/>
                          </a:solidFill>
                          <a:effectLst/>
                          <a:latin typeface="Aptos"/>
                        </a:rPr>
                        <a:t>0.880</a:t>
                      </a:r>
                      <a:r>
                        <a:rPr lang="en-US" sz="1600" b="0" i="0" u="none" strike="noStrike" noProof="0">
                          <a:solidFill>
                            <a:srgbClr val="000000"/>
                          </a:solidFill>
                          <a:effectLst/>
                          <a:latin typeface="Aptos"/>
                        </a:rPr>
                        <a:t>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3437190"/>
                  </a:ext>
                </a:extLst>
              </a:tr>
              <a:tr h="755053">
                <a:tc>
                  <a:txBody>
                    <a:bodyPr/>
                    <a:lstStyle/>
                    <a:p>
                      <a:pPr algn="l">
                        <a:lnSpc>
                          <a:spcPts val="2000"/>
                        </a:lnSpc>
                      </a:pPr>
                      <a:r>
                        <a:rPr lang="en-ZA" sz="1600">
                          <a:effectLst/>
                          <a:latin typeface="Arial Rounded MT Bold"/>
                          <a:cs typeface="Times New Roman"/>
                        </a:rPr>
                        <a:t>SVM</a:t>
                      </a:r>
                    </a:p>
                  </a:txBody>
                  <a:tcPr marL="68580" marR="68580" marT="0" marB="0">
                    <a:lnL w="28575">
                      <a:solidFill>
                        <a:schemeClr val="tx1"/>
                      </a:solid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99FF"/>
                    </a:solidFill>
                  </a:tcPr>
                </a:tc>
                <a:tc>
                  <a:txBody>
                    <a:bodyPr/>
                    <a:lstStyle/>
                    <a:p>
                      <a:pPr lvl="0" algn="ctr">
                        <a:buNone/>
                      </a:pPr>
                      <a:r>
                        <a:rPr lang="en-GB" sz="1600" b="0" i="0" u="none" strike="noStrike" noProof="0">
                          <a:solidFill>
                            <a:srgbClr val="000000"/>
                          </a:solidFill>
                          <a:effectLst/>
                          <a:latin typeface="Aptos"/>
                        </a:rPr>
                        <a:t>0.623 </a:t>
                      </a:r>
                      <a:endParaRPr lang="en-US" sz="1600">
                        <a:latin typeface="Aptos"/>
                      </a:endParaRPr>
                    </a:p>
                  </a:txBody>
                  <a:tcPr marL="9525" marR="9525" marT="9525" marB="9525">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GB" sz="1600" b="0" i="0" u="none" strike="noStrike" noProof="0">
                          <a:solidFill>
                            <a:srgbClr val="000000"/>
                          </a:solidFill>
                          <a:effectLst/>
                          <a:latin typeface="Aptos"/>
                        </a:rPr>
                        <a:t>0.588 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tabLst>
                          <a:tab pos="4114800" algn="l"/>
                        </a:tabLst>
                      </a:pPr>
                      <a:r>
                        <a:rPr lang="en-GB" sz="1600" b="0" i="0" u="none" strike="noStrike" noProof="0">
                          <a:solidFill>
                            <a:srgbClr val="000000"/>
                          </a:solidFill>
                          <a:effectLst/>
                          <a:latin typeface="Aptos"/>
                        </a:rPr>
                        <a:t>0.614</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tabLst>
                          <a:tab pos="4114800" algn="l"/>
                        </a:tabLst>
                      </a:pPr>
                      <a:r>
                        <a:rPr lang="en-GB" sz="1600" b="0" i="0" u="none" strike="noStrike" noProof="0">
                          <a:solidFill>
                            <a:srgbClr val="000000"/>
                          </a:solidFill>
                          <a:effectLst/>
                          <a:latin typeface="Aptos"/>
                        </a:rPr>
                        <a:t>0.869</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tabLst>
                          <a:tab pos="4114800" algn="l"/>
                        </a:tabLst>
                      </a:pPr>
                      <a:r>
                        <a:rPr lang="en-GB" sz="1600" b="0" i="0" u="none" strike="noStrike" noProof="0">
                          <a:solidFill>
                            <a:srgbClr val="000000"/>
                          </a:solidFill>
                          <a:effectLst/>
                          <a:latin typeface="Aptos"/>
                        </a:rPr>
                        <a:t>0.467</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tabLst>
                          <a:tab pos="4114800" algn="l"/>
                        </a:tabLst>
                      </a:pPr>
                      <a:r>
                        <a:rPr lang="en-GB" sz="1600" b="0" i="0" u="none" strike="noStrike" noProof="0">
                          <a:solidFill>
                            <a:srgbClr val="000000"/>
                          </a:solidFill>
                          <a:effectLst/>
                          <a:latin typeface="Aptos"/>
                        </a:rPr>
                        <a:t>0.468</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tabLst>
                          <a:tab pos="4114800" algn="l"/>
                        </a:tabLst>
                      </a:pPr>
                      <a:r>
                        <a:rPr lang="en-GB" sz="1600" b="0" i="0" u="none" strike="noStrike" noProof="0">
                          <a:solidFill>
                            <a:srgbClr val="000000"/>
                          </a:solidFill>
                          <a:effectLst/>
                          <a:latin typeface="Aptos"/>
                        </a:rPr>
                        <a:t>0.598</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buNone/>
                      </a:pPr>
                      <a:r>
                        <a:rPr lang="en-GB" sz="1600" b="0" i="0" u="none" strike="noStrike" noProof="0">
                          <a:solidFill>
                            <a:srgbClr val="000000"/>
                          </a:solidFill>
                          <a:effectLst/>
                          <a:latin typeface="Aptos"/>
                        </a:rPr>
                        <a:t>0.851 </a:t>
                      </a:r>
                      <a:endParaRPr lang="en-US" sz="1600">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8750232"/>
                  </a:ext>
                </a:extLst>
              </a:tr>
            </a:tbl>
          </a:graphicData>
        </a:graphic>
      </p:graphicFrame>
      <p:sp>
        <p:nvSpPr>
          <p:cNvPr id="6" name="Rectangle 5">
            <a:extLst>
              <a:ext uri="{FF2B5EF4-FFF2-40B4-BE49-F238E27FC236}">
                <a16:creationId xmlns:a16="http://schemas.microsoft.com/office/drawing/2014/main" id="{83130D87-1ABE-3D98-6A74-DF99C2B14AA3}"/>
              </a:ext>
            </a:extLst>
          </p:cNvPr>
          <p:cNvSpPr/>
          <p:nvPr/>
        </p:nvSpPr>
        <p:spPr>
          <a:xfrm flipV="1">
            <a:off x="2378234" y="4387576"/>
            <a:ext cx="3525241" cy="4964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7BEC5478-3806-7335-C958-94C7394B70B6}"/>
              </a:ext>
            </a:extLst>
          </p:cNvPr>
          <p:cNvSpPr/>
          <p:nvPr/>
        </p:nvSpPr>
        <p:spPr>
          <a:xfrm>
            <a:off x="7184456" y="4388410"/>
            <a:ext cx="4429364" cy="495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598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F7EEF3-786D-7191-A492-EB9DF7D50560}"/>
              </a:ext>
            </a:extLst>
          </p:cNvPr>
          <p:cNvSpPr/>
          <p:nvPr/>
        </p:nvSpPr>
        <p:spPr>
          <a:xfrm>
            <a:off x="0" y="0"/>
            <a:ext cx="12192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FFFF"/>
              </a:solidFill>
              <a:latin typeface="Calibri"/>
              <a:ea typeface="Calibri"/>
              <a:cs typeface="Calibri"/>
            </a:endParaRPr>
          </a:p>
        </p:txBody>
      </p:sp>
      <p:sp>
        <p:nvSpPr>
          <p:cNvPr id="4" name="Rounded Rectangle 3">
            <a:extLst>
              <a:ext uri="{FF2B5EF4-FFF2-40B4-BE49-F238E27FC236}">
                <a16:creationId xmlns:a16="http://schemas.microsoft.com/office/drawing/2014/main" id="{DEB5324C-DA73-9590-2019-7E50A6C6C75C}"/>
              </a:ext>
            </a:extLst>
          </p:cNvPr>
          <p:cNvSpPr/>
          <p:nvPr/>
        </p:nvSpPr>
        <p:spPr>
          <a:xfrm rot="1018979">
            <a:off x="7959460" y="-1662846"/>
            <a:ext cx="557212" cy="109475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C86F326-74B7-8BE4-0883-0AC7CFB6726C}"/>
              </a:ext>
            </a:extLst>
          </p:cNvPr>
          <p:cNvSpPr/>
          <p:nvPr/>
        </p:nvSpPr>
        <p:spPr>
          <a:xfrm rot="1018979">
            <a:off x="9258256" y="-2445828"/>
            <a:ext cx="557212" cy="1094753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A3B39E1-5445-530D-F0C9-BA0948F654FE}"/>
              </a:ext>
            </a:extLst>
          </p:cNvPr>
          <p:cNvSpPr/>
          <p:nvPr/>
        </p:nvSpPr>
        <p:spPr>
          <a:xfrm rot="1018979">
            <a:off x="10697520" y="-2992445"/>
            <a:ext cx="557212" cy="1094753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287BB2A-1E93-0EC2-280A-9362A49C2764}"/>
              </a:ext>
            </a:extLst>
          </p:cNvPr>
          <p:cNvSpPr/>
          <p:nvPr/>
        </p:nvSpPr>
        <p:spPr>
          <a:xfrm>
            <a:off x="59404" y="1779141"/>
            <a:ext cx="7103248" cy="4210842"/>
          </a:xfrm>
          <a:prstGeom prst="roundRect">
            <a:avLst/>
          </a:prstGeom>
          <a:solidFill>
            <a:schemeClr val="accent6">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Segoe UI"/>
              <a:ea typeface="Calibri"/>
              <a:cs typeface="Segoe UI"/>
            </a:endParaRPr>
          </a:p>
        </p:txBody>
      </p:sp>
      <p:sp>
        <p:nvSpPr>
          <p:cNvPr id="28" name="TextBox 27">
            <a:extLst>
              <a:ext uri="{FF2B5EF4-FFF2-40B4-BE49-F238E27FC236}">
                <a16:creationId xmlns:a16="http://schemas.microsoft.com/office/drawing/2014/main" id="{1789D4FF-87D0-DB23-6A91-F07A279D4A57}"/>
              </a:ext>
            </a:extLst>
          </p:cNvPr>
          <p:cNvSpPr txBox="1"/>
          <p:nvPr/>
        </p:nvSpPr>
        <p:spPr>
          <a:xfrm>
            <a:off x="3677875" y="288791"/>
            <a:ext cx="4810839" cy="851297"/>
          </a:xfrm>
          <a:prstGeom prst="roundRect">
            <a:avLst/>
          </a:prstGeom>
          <a:noFill/>
          <a:ln w="57150">
            <a:solidFill>
              <a:schemeClr val="accent6">
                <a:lumMod val="75000"/>
              </a:schemeClr>
            </a:solidFill>
          </a:ln>
        </p:spPr>
        <p:txBody>
          <a:bodyPr wrap="square" rtlCol="0">
            <a:spAutoFit/>
          </a:bodyPr>
          <a:lstStyle>
            <a:defPPr>
              <a:defRPr lang="en-US"/>
            </a:defPPr>
            <a:lvl1pPr algn="ctr">
              <a:defRPr sz="4400">
                <a:latin typeface="Arial Rounded MT Bold" panose="020F0704030504030204" pitchFamily="34" charset="0"/>
                <a:cs typeface="Aharoni" panose="02010803020104030203" pitchFamily="2" charset="-79"/>
              </a:defRPr>
            </a:lvl1pPr>
          </a:lstStyle>
          <a:p>
            <a:r>
              <a:rPr lang="en-ZA"/>
              <a:t>INTRODUCTION </a:t>
            </a:r>
          </a:p>
        </p:txBody>
      </p:sp>
      <p:pic>
        <p:nvPicPr>
          <p:cNvPr id="19" name="Picture 18" descr="A person wearing a green coat and goggles reading a book&#10;&#10;AI-generated content may be incorrect.">
            <a:extLst>
              <a:ext uri="{FF2B5EF4-FFF2-40B4-BE49-F238E27FC236}">
                <a16:creationId xmlns:a16="http://schemas.microsoft.com/office/drawing/2014/main" id="{D5AA3DA2-53E7-0309-A0EF-12B20BB24A81}"/>
              </a:ext>
            </a:extLst>
          </p:cNvPr>
          <p:cNvPicPr>
            <a:picLocks noChangeAspect="1"/>
          </p:cNvPicPr>
          <p:nvPr/>
        </p:nvPicPr>
        <p:blipFill>
          <a:blip r:embed="rId2"/>
          <a:stretch>
            <a:fillRect/>
          </a:stretch>
        </p:blipFill>
        <p:spPr>
          <a:xfrm>
            <a:off x="7673983" y="1871240"/>
            <a:ext cx="3538060" cy="3424179"/>
          </a:xfrm>
          <a:prstGeom prst="rect">
            <a:avLst/>
          </a:prstGeom>
        </p:spPr>
      </p:pic>
      <p:sp>
        <p:nvSpPr>
          <p:cNvPr id="7" name="TextBox 6">
            <a:extLst>
              <a:ext uri="{FF2B5EF4-FFF2-40B4-BE49-F238E27FC236}">
                <a16:creationId xmlns:a16="http://schemas.microsoft.com/office/drawing/2014/main" id="{2209588A-834B-C199-5EBE-5C0E1E7B8355}"/>
              </a:ext>
            </a:extLst>
          </p:cNvPr>
          <p:cNvSpPr txBox="1"/>
          <p:nvPr/>
        </p:nvSpPr>
        <p:spPr>
          <a:xfrm>
            <a:off x="145535" y="2056303"/>
            <a:ext cx="7066644"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latin typeface="Aptos"/>
                <a:ea typeface="Calibri"/>
                <a:cs typeface="Calibri"/>
              </a:rPr>
              <a:t>The rise of online and blending learning has transformed how people learn all around the world, accelerated by the 2019 COVID pandemic.</a:t>
            </a:r>
          </a:p>
          <a:p>
            <a:pPr marL="285750" indent="-285750">
              <a:buFont typeface="Arial"/>
              <a:buChar char="•"/>
            </a:pPr>
            <a:endParaRPr lang="en-US" sz="1700">
              <a:latin typeface="Aptos"/>
              <a:ea typeface="Calibri"/>
              <a:cs typeface="Calibri"/>
            </a:endParaRPr>
          </a:p>
          <a:p>
            <a:pPr marL="285750" indent="-285750">
              <a:buFont typeface="Arial"/>
              <a:buChar char="•"/>
            </a:pPr>
            <a:r>
              <a:rPr lang="en-US" sz="1700">
                <a:latin typeface="Aptos"/>
                <a:ea typeface="Calibri"/>
                <a:cs typeface="Calibri"/>
              </a:rPr>
              <a:t>Today, large amounts of data is being generated from the use of Virtual Learning Environments (VLEs) and MOOCs (Massive Open Online Courses) about student </a:t>
            </a:r>
            <a:r>
              <a:rPr lang="en-US" sz="1700" err="1">
                <a:latin typeface="Aptos"/>
                <a:ea typeface="Calibri"/>
                <a:cs typeface="Calibri"/>
              </a:rPr>
              <a:t>behaviour</a:t>
            </a:r>
            <a:r>
              <a:rPr lang="en-US" sz="1700">
                <a:latin typeface="Aptos"/>
                <a:ea typeface="Calibri"/>
                <a:cs typeface="Calibri"/>
              </a:rPr>
              <a:t> and learning processes .</a:t>
            </a:r>
          </a:p>
          <a:p>
            <a:pPr marL="285750" indent="-285750">
              <a:buFont typeface="Arial"/>
              <a:buChar char="•"/>
            </a:pPr>
            <a:endParaRPr lang="en-US" sz="1700">
              <a:latin typeface="Aptos"/>
              <a:ea typeface="Calibri"/>
              <a:cs typeface="Calibri"/>
            </a:endParaRPr>
          </a:p>
          <a:p>
            <a:pPr marL="285750" indent="-285750">
              <a:buFont typeface="Arial"/>
              <a:buChar char="•"/>
            </a:pPr>
            <a:r>
              <a:rPr lang="en-US" sz="1700">
                <a:latin typeface="Aptos"/>
                <a:ea typeface="Calibri"/>
                <a:cs typeface="Calibri"/>
              </a:rPr>
              <a:t>Despite this surplus of information, predicting student success and understanding learner satisfaction remains complex. Factors such as student engagement,  performance, emotions and perceptions, should be considered equally important.</a:t>
            </a:r>
          </a:p>
          <a:p>
            <a:pPr marL="285750" indent="-285750">
              <a:buFont typeface="Arial"/>
              <a:buChar char="•"/>
            </a:pPr>
            <a:endParaRPr lang="en-US" sz="1700">
              <a:latin typeface="Aptos"/>
              <a:ea typeface="Calibri"/>
              <a:cs typeface="Calibri"/>
            </a:endParaRPr>
          </a:p>
          <a:p>
            <a:pPr marL="285750" indent="-285750">
              <a:buFont typeface="Arial"/>
              <a:buChar char="•"/>
            </a:pPr>
            <a:r>
              <a:rPr lang="en-US" sz="1700">
                <a:latin typeface="Aptos"/>
                <a:ea typeface="Calibri"/>
                <a:cs typeface="Calibri"/>
              </a:rPr>
              <a:t>This study aims to bridge the gap between sentiment and learning data to gain a holistic understanding of online learning.</a:t>
            </a:r>
          </a:p>
          <a:p>
            <a:pPr marL="285750" indent="-285750">
              <a:buFont typeface="Arial"/>
              <a:buChar char="•"/>
            </a:pPr>
            <a:endParaRPr lang="en-US" sz="1600" b="1">
              <a:latin typeface="Arial Rounded MT Bold"/>
              <a:ea typeface="Calibri"/>
              <a:cs typeface="Calibri"/>
            </a:endParaRPr>
          </a:p>
          <a:p>
            <a:pPr marL="285750" indent="-285750">
              <a:buFont typeface="Arial"/>
              <a:buChar char="•"/>
            </a:pPr>
            <a:endParaRPr lang="en-US" sz="1600" b="1">
              <a:latin typeface="Arial Rounded MT Bold"/>
              <a:ea typeface="Calibri"/>
              <a:cs typeface="Calibri"/>
            </a:endParaRPr>
          </a:p>
          <a:p>
            <a:pPr marL="285750" indent="-285750">
              <a:buFont typeface="Arial"/>
              <a:buChar char="•"/>
            </a:pPr>
            <a:endParaRPr lang="en-US" sz="1600" b="1">
              <a:latin typeface="Arial Rounded MT Bold"/>
              <a:ea typeface="Calibri"/>
              <a:cs typeface="Calibri"/>
            </a:endParaRPr>
          </a:p>
          <a:p>
            <a:pPr marL="285750" indent="-285750">
              <a:buFont typeface="Arial"/>
              <a:buChar char="•"/>
            </a:pPr>
            <a:endParaRPr lang="en-US" sz="1600" b="1">
              <a:latin typeface="Arial Rounded MT Bold"/>
              <a:ea typeface="Calibri"/>
              <a:cs typeface="Calibri"/>
            </a:endParaRPr>
          </a:p>
          <a:p>
            <a:pPr marL="285750" indent="-285750">
              <a:buFont typeface="Arial"/>
              <a:buChar char="•"/>
            </a:pPr>
            <a:endParaRPr lang="en-US" sz="1600" b="1">
              <a:latin typeface="Arial Rounded MT Bold"/>
              <a:ea typeface="Calibri"/>
              <a:cs typeface="Calibri"/>
            </a:endParaRPr>
          </a:p>
        </p:txBody>
      </p:sp>
    </p:spTree>
    <p:extLst>
      <p:ext uri="{BB962C8B-B14F-4D97-AF65-F5344CB8AC3E}">
        <p14:creationId xmlns:p14="http://schemas.microsoft.com/office/powerpoint/2010/main" val="301753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10606F6-B5B6-05DE-F8B1-4D8E8E6793E6}"/>
              </a:ext>
            </a:extLst>
          </p:cNvPr>
          <p:cNvSpPr/>
          <p:nvPr/>
        </p:nvSpPr>
        <p:spPr>
          <a:xfrm>
            <a:off x="457200" y="293914"/>
            <a:ext cx="11332029" cy="6139543"/>
          </a:xfrm>
          <a:prstGeom prst="round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latin typeface="Aptos"/>
              </a:rPr>
              <a:t>In this study, we explored the application of machine learning techniques to predict student performance and sentiment using two distinct datasets: OULAD and Coursera. Our primary goal was to identify methods that could accurately improve predictability on complex data with multiple outcome classes, ultimately aiming to strengthen educational systems for student benefit.</a:t>
            </a:r>
            <a:endParaRPr lang="en-ZA">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a:p>
            <a:endParaRPr lang="en-US">
              <a:solidFill>
                <a:schemeClr val="tx1"/>
              </a:solidFill>
              <a:latin typeface="Aptos"/>
            </a:endParaRPr>
          </a:p>
        </p:txBody>
      </p:sp>
      <p:sp>
        <p:nvSpPr>
          <p:cNvPr id="3" name="TextBox 2">
            <a:extLst>
              <a:ext uri="{FF2B5EF4-FFF2-40B4-BE49-F238E27FC236}">
                <a16:creationId xmlns:a16="http://schemas.microsoft.com/office/drawing/2014/main" id="{B179CEB3-1497-3488-74ED-0AB09A061900}"/>
              </a:ext>
            </a:extLst>
          </p:cNvPr>
          <p:cNvSpPr txBox="1"/>
          <p:nvPr/>
        </p:nvSpPr>
        <p:spPr>
          <a:xfrm>
            <a:off x="998998" y="587651"/>
            <a:ext cx="13174485" cy="830997"/>
          </a:xfrm>
          <a:prstGeom prst="rect">
            <a:avLst/>
          </a:prstGeom>
          <a:noFill/>
        </p:spPr>
        <p:txBody>
          <a:bodyPr wrap="square" lIns="91440" tIns="45720" rIns="91440" bIns="45720" rtlCol="0" anchor="t">
            <a:spAutoFit/>
          </a:bodyPr>
          <a:lstStyle/>
          <a:p>
            <a:r>
              <a:rPr lang="en-US" sz="4800">
                <a:latin typeface="Arial Rounded MT Bold"/>
                <a:cs typeface="Aharoni"/>
              </a:rPr>
              <a:t>CONCLUSION + COLLABORATION</a:t>
            </a:r>
            <a:endParaRPr lang="en-US" sz="4800">
              <a:latin typeface="Arial Rounded MT Bold" panose="020F0704030504030204" pitchFamily="34" charset="0"/>
              <a:cs typeface="Aharoni" panose="02010803020104030203" pitchFamily="2" charset="-79"/>
            </a:endParaRPr>
          </a:p>
        </p:txBody>
      </p:sp>
      <p:graphicFrame>
        <p:nvGraphicFramePr>
          <p:cNvPr id="4" name="Diagram 3">
            <a:extLst>
              <a:ext uri="{FF2B5EF4-FFF2-40B4-BE49-F238E27FC236}">
                <a16:creationId xmlns:a16="http://schemas.microsoft.com/office/drawing/2014/main" id="{10D54F4C-3F38-F133-EE5F-6DCCC0E8D109}"/>
              </a:ext>
            </a:extLst>
          </p:cNvPr>
          <p:cNvGraphicFramePr/>
          <p:nvPr>
            <p:extLst>
              <p:ext uri="{D42A27DB-BD31-4B8C-83A1-F6EECF244321}">
                <p14:modId xmlns:p14="http://schemas.microsoft.com/office/powerpoint/2010/main" val="2628547980"/>
              </p:ext>
            </p:extLst>
          </p:nvPr>
        </p:nvGraphicFramePr>
        <p:xfrm>
          <a:off x="2493819" y="3013365"/>
          <a:ext cx="7262548" cy="3230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213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5B5BA-A9FD-DF22-6672-AB77CA1C9EF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00362C5-4B8F-045C-5D56-FA90DAB55751}"/>
              </a:ext>
            </a:extLst>
          </p:cNvPr>
          <p:cNvSpPr/>
          <p:nvPr/>
        </p:nvSpPr>
        <p:spPr>
          <a:xfrm>
            <a:off x="732447" y="225887"/>
            <a:ext cx="11169753" cy="6527692"/>
          </a:xfrm>
          <a:prstGeom prst="round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400">
              <a:solidFill>
                <a:srgbClr val="FF0000"/>
              </a:solidFill>
              <a:latin typeface="Aptos"/>
            </a:endParaRPr>
          </a:p>
        </p:txBody>
      </p:sp>
      <p:sp>
        <p:nvSpPr>
          <p:cNvPr id="4" name="TextBox 3">
            <a:extLst>
              <a:ext uri="{FF2B5EF4-FFF2-40B4-BE49-F238E27FC236}">
                <a16:creationId xmlns:a16="http://schemas.microsoft.com/office/drawing/2014/main" id="{AAB74587-C656-A404-6AE8-80B6CDF08F51}"/>
              </a:ext>
            </a:extLst>
          </p:cNvPr>
          <p:cNvSpPr txBox="1"/>
          <p:nvPr/>
        </p:nvSpPr>
        <p:spPr>
          <a:xfrm>
            <a:off x="562310" y="427813"/>
            <a:ext cx="11154420" cy="1107996"/>
          </a:xfrm>
          <a:prstGeom prst="rect">
            <a:avLst/>
          </a:prstGeom>
          <a:noFill/>
        </p:spPr>
        <p:txBody>
          <a:bodyPr wrap="square" rtlCol="0">
            <a:spAutoFit/>
          </a:bodyPr>
          <a:lstStyle/>
          <a:p>
            <a:pPr algn="ctr"/>
            <a:r>
              <a:rPr lang="en-US" sz="6600">
                <a:latin typeface="Arial Rounded MT Bold" panose="020F0704030504030204" pitchFamily="34" charset="0"/>
                <a:cs typeface="Aharoni" panose="02010803020104030203" pitchFamily="2" charset="-79"/>
              </a:rPr>
              <a:t>MOVING FORWARD</a:t>
            </a:r>
          </a:p>
        </p:txBody>
      </p:sp>
      <p:pic>
        <p:nvPicPr>
          <p:cNvPr id="6" name="Picture 5" descr="A person in a graduation gown and cap&#10;&#10;AI-generated content may be incorrect.">
            <a:extLst>
              <a:ext uri="{FF2B5EF4-FFF2-40B4-BE49-F238E27FC236}">
                <a16:creationId xmlns:a16="http://schemas.microsoft.com/office/drawing/2014/main" id="{7CD33304-BF77-5DA2-7E71-0F491520182F}"/>
              </a:ext>
            </a:extLst>
          </p:cNvPr>
          <p:cNvPicPr>
            <a:picLocks noChangeAspect="1"/>
          </p:cNvPicPr>
          <p:nvPr/>
        </p:nvPicPr>
        <p:blipFill>
          <a:blip r:embed="rId2"/>
          <a:stretch>
            <a:fillRect/>
          </a:stretch>
        </p:blipFill>
        <p:spPr>
          <a:xfrm>
            <a:off x="4851227" y="4079928"/>
            <a:ext cx="2450160" cy="2671410"/>
          </a:xfrm>
          <a:prstGeom prst="rect">
            <a:avLst/>
          </a:prstGeom>
        </p:spPr>
      </p:pic>
      <p:sp>
        <p:nvSpPr>
          <p:cNvPr id="3" name="TextBox 2">
            <a:extLst>
              <a:ext uri="{FF2B5EF4-FFF2-40B4-BE49-F238E27FC236}">
                <a16:creationId xmlns:a16="http://schemas.microsoft.com/office/drawing/2014/main" id="{A6070AF8-FCC1-7338-25D0-4C07E4F77BD5}"/>
              </a:ext>
            </a:extLst>
          </p:cNvPr>
          <p:cNvSpPr txBox="1"/>
          <p:nvPr/>
        </p:nvSpPr>
        <p:spPr>
          <a:xfrm>
            <a:off x="1630102" y="1712088"/>
            <a:ext cx="932726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i="0" u="none" strike="noStrike" baseline="0">
                <a:latin typeface="Aptos"/>
                <a:ea typeface="Arial"/>
                <a:cs typeface="Arial"/>
              </a:rPr>
              <a:t>This study underscores the importance of adaptive, personalized, and </a:t>
            </a:r>
            <a:r>
              <a:rPr lang="en-US">
                <a:latin typeface="Aptos"/>
                <a:ea typeface="Arial"/>
                <a:cs typeface="Arial"/>
              </a:rPr>
              <a:t>responsive learning</a:t>
            </a:r>
            <a:r>
              <a:rPr lang="en-US" b="0" i="0" u="none" strike="noStrike" baseline="0">
                <a:latin typeface="Aptos"/>
                <a:ea typeface="Arial"/>
                <a:cs typeface="Arial"/>
              </a:rPr>
              <a:t> experiences in the evolving era of e-learning. Further research could explore </a:t>
            </a:r>
            <a:r>
              <a:rPr lang="en-ZA" b="0" i="0">
                <a:latin typeface="Aptos"/>
                <a:ea typeface="Arial"/>
                <a:cs typeface="Arial"/>
              </a:rPr>
              <a:t>​</a:t>
            </a:r>
            <a:r>
              <a:rPr lang="en-ZA">
                <a:latin typeface="Aptos"/>
                <a:ea typeface="Arial"/>
                <a:cs typeface="Arial"/>
              </a:rPr>
              <a:t>:</a:t>
            </a:r>
            <a:endParaRPr lang="en-ZA" b="0" i="0">
              <a:latin typeface="Aptos"/>
              <a:ea typeface="Arial"/>
              <a:cs typeface="Arial"/>
            </a:endParaRPr>
          </a:p>
          <a:p>
            <a:pPr marL="285750" indent="-285750">
              <a:buFont typeface="Wingdings"/>
              <a:buChar char="§"/>
            </a:pPr>
            <a:r>
              <a:rPr lang="en-ZA">
                <a:latin typeface="Aptos"/>
                <a:cs typeface="Arial"/>
              </a:rPr>
              <a:t>Advanced Feature Engineering and Selection : Explore advanced feature selection techniques to improve prediction performance. Apply dimensionality reduction methods such as PCA to uncover patterns</a:t>
            </a:r>
          </a:p>
          <a:p>
            <a:pPr marL="285750" indent="-285750">
              <a:buFont typeface="Wingdings"/>
              <a:buChar char="§"/>
            </a:pPr>
            <a:r>
              <a:rPr lang="en-ZA">
                <a:latin typeface="Aptos"/>
                <a:cs typeface="Arial"/>
              </a:rPr>
              <a:t>Model enhancements : Extensive hyperparameter tuning for these models. Use of deep learning models.</a:t>
            </a:r>
          </a:p>
          <a:p>
            <a:pPr marL="285750" indent="-285750">
              <a:buFont typeface="Wingdings"/>
              <a:buChar char="§"/>
            </a:pPr>
            <a:r>
              <a:rPr lang="en-ZA">
                <a:latin typeface="Aptos"/>
                <a:ea typeface="Arial"/>
                <a:cs typeface="Arial"/>
              </a:rPr>
              <a:t>Data expansion : Merge additional datasets. Explore cross-interaction student behaviour patterns. </a:t>
            </a:r>
            <a:endParaRPr lang="en-ZA" b="0" i="0">
              <a:latin typeface="Aptos"/>
              <a:ea typeface="Arial"/>
              <a:cs typeface="Arial"/>
            </a:endParaRPr>
          </a:p>
        </p:txBody>
      </p:sp>
    </p:spTree>
    <p:extLst>
      <p:ext uri="{BB962C8B-B14F-4D97-AF65-F5344CB8AC3E}">
        <p14:creationId xmlns:p14="http://schemas.microsoft.com/office/powerpoint/2010/main" val="240682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62339-6762-5A06-F75B-8AE207F0623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5C3E3D1-C19B-8817-69B8-C7A0C16ECCAC}"/>
              </a:ext>
            </a:extLst>
          </p:cNvPr>
          <p:cNvSpPr/>
          <p:nvPr/>
        </p:nvSpPr>
        <p:spPr>
          <a:xfrm>
            <a:off x="3542559" y="2564039"/>
            <a:ext cx="5426603" cy="1334453"/>
          </a:xfrm>
          <a:prstGeom prst="round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400">
              <a:solidFill>
                <a:srgbClr val="FF0000"/>
              </a:solidFill>
              <a:latin typeface="Aptos"/>
            </a:endParaRPr>
          </a:p>
        </p:txBody>
      </p:sp>
      <p:sp>
        <p:nvSpPr>
          <p:cNvPr id="7" name="TextBox 6">
            <a:extLst>
              <a:ext uri="{FF2B5EF4-FFF2-40B4-BE49-F238E27FC236}">
                <a16:creationId xmlns:a16="http://schemas.microsoft.com/office/drawing/2014/main" id="{AB02660C-FF8A-3B21-FB32-40B3C7D9DCA0}"/>
              </a:ext>
            </a:extLst>
          </p:cNvPr>
          <p:cNvSpPr txBox="1"/>
          <p:nvPr/>
        </p:nvSpPr>
        <p:spPr>
          <a:xfrm>
            <a:off x="4427316" y="2763456"/>
            <a:ext cx="469739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ZA" sz="4400" b="0" i="0" u="none" strike="noStrike" baseline="0">
                <a:solidFill>
                  <a:srgbClr val="000000"/>
                </a:solidFill>
                <a:latin typeface="Arial Rounded MT Bold"/>
                <a:ea typeface="Arial Rounded MT Bold"/>
                <a:cs typeface="Arial Rounded MT Bold"/>
              </a:rPr>
              <a:t>THANK YOU</a:t>
            </a:r>
            <a:r>
              <a:rPr sz="4400" b="0" i="0">
                <a:solidFill>
                  <a:srgbClr val="000000"/>
                </a:solidFill>
                <a:latin typeface="Arial Rounded MT Bold"/>
                <a:ea typeface="Arial Rounded MT Bold"/>
                <a:cs typeface="Arial Rounded MT Bold"/>
              </a:rPr>
              <a:t>​</a:t>
            </a:r>
            <a:endParaRPr lang="en-GB"/>
          </a:p>
          <a:p>
            <a:pPr algn="ctr"/>
            <a:endParaRPr lang="en-GB"/>
          </a:p>
        </p:txBody>
      </p:sp>
    </p:spTree>
    <p:extLst>
      <p:ext uri="{BB962C8B-B14F-4D97-AF65-F5344CB8AC3E}">
        <p14:creationId xmlns:p14="http://schemas.microsoft.com/office/powerpoint/2010/main" val="173062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21BA1-664A-BABA-8B35-9CCA364F3F05}"/>
              </a:ext>
            </a:extLst>
          </p:cNvPr>
          <p:cNvSpPr txBox="1"/>
          <p:nvPr/>
        </p:nvSpPr>
        <p:spPr>
          <a:xfrm>
            <a:off x="2111730" y="183817"/>
            <a:ext cx="8701685" cy="851297"/>
          </a:xfrm>
          <a:prstGeom prst="roundRect">
            <a:avLst/>
          </a:prstGeom>
          <a:noFill/>
          <a:ln w="57150">
            <a:solidFill>
              <a:schemeClr val="accent6">
                <a:lumMod val="75000"/>
              </a:schemeClr>
            </a:solidFill>
          </a:ln>
        </p:spPr>
        <p:txBody>
          <a:bodyPr wrap="square" rtlCol="0">
            <a:spAutoFit/>
          </a:bodyPr>
          <a:lstStyle>
            <a:defPPr>
              <a:defRPr lang="en-US"/>
            </a:defPPr>
            <a:lvl1pPr algn="ctr">
              <a:defRPr sz="4400">
                <a:latin typeface="Arial Rounded MT Bold" panose="020F0704030504030204" pitchFamily="34" charset="0"/>
                <a:cs typeface="Aharoni" panose="02010803020104030203" pitchFamily="2" charset="-79"/>
              </a:defRPr>
            </a:lvl1pPr>
          </a:lstStyle>
          <a:p>
            <a:r>
              <a:rPr lang="en-ZA"/>
              <a:t>AIM &amp; OBJECTIVES</a:t>
            </a:r>
          </a:p>
        </p:txBody>
      </p:sp>
      <p:pic>
        <p:nvPicPr>
          <p:cNvPr id="3" name="Picture 2">
            <a:extLst>
              <a:ext uri="{FF2B5EF4-FFF2-40B4-BE49-F238E27FC236}">
                <a16:creationId xmlns:a16="http://schemas.microsoft.com/office/drawing/2014/main" id="{3C76DBB9-5F18-551F-412D-D0989C883ACF}"/>
              </a:ext>
            </a:extLst>
          </p:cNvPr>
          <p:cNvPicPr>
            <a:picLocks noChangeAspect="1"/>
          </p:cNvPicPr>
          <p:nvPr/>
        </p:nvPicPr>
        <p:blipFill>
          <a:blip r:embed="rId2">
            <a:duotone>
              <a:prstClr val="black"/>
              <a:schemeClr val="accent6">
                <a:tint val="45000"/>
                <a:satMod val="400000"/>
              </a:schemeClr>
            </a:duotone>
          </a:blip>
          <a:stretch>
            <a:fillRect/>
          </a:stretch>
        </p:blipFill>
        <p:spPr>
          <a:xfrm>
            <a:off x="252567" y="3581048"/>
            <a:ext cx="4026146" cy="2886981"/>
          </a:xfrm>
          <a:prstGeom prst="rect">
            <a:avLst/>
          </a:prstGeom>
          <a:ln>
            <a:noFill/>
          </a:ln>
          <a:effectLst>
            <a:outerShdw blurRad="50800" dist="38100" dir="2700000">
              <a:srgbClr val="00B050">
                <a:alpha val="40000"/>
              </a:srgbClr>
            </a:outerShdw>
          </a:effectLst>
        </p:spPr>
      </p:pic>
      <p:sp>
        <p:nvSpPr>
          <p:cNvPr id="8" name="Rectangle 1">
            <a:extLst>
              <a:ext uri="{FF2B5EF4-FFF2-40B4-BE49-F238E27FC236}">
                <a16:creationId xmlns:a16="http://schemas.microsoft.com/office/drawing/2014/main" id="{DE5E17A4-9651-1727-ABB2-D250936990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12" name="Rectangle 2">
            <a:extLst>
              <a:ext uri="{FF2B5EF4-FFF2-40B4-BE49-F238E27FC236}">
                <a16:creationId xmlns:a16="http://schemas.microsoft.com/office/drawing/2014/main" id="{3171E925-C19D-3583-E26C-27647A5727D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pic>
        <p:nvPicPr>
          <p:cNvPr id="25" name="Picture 24" descr="A person holding a paper and a star&#10;&#10;AI-generated content may be incorrect.">
            <a:extLst>
              <a:ext uri="{FF2B5EF4-FFF2-40B4-BE49-F238E27FC236}">
                <a16:creationId xmlns:a16="http://schemas.microsoft.com/office/drawing/2014/main" id="{E375A2FD-F86C-0A62-487A-8AF96E108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045" y="1032778"/>
            <a:ext cx="4523382" cy="2543196"/>
          </a:xfrm>
          <a:prstGeom prst="rect">
            <a:avLst/>
          </a:prstGeom>
        </p:spPr>
      </p:pic>
      <p:pic>
        <p:nvPicPr>
          <p:cNvPr id="4" name="Picture 3">
            <a:extLst>
              <a:ext uri="{FF2B5EF4-FFF2-40B4-BE49-F238E27FC236}">
                <a16:creationId xmlns:a16="http://schemas.microsoft.com/office/drawing/2014/main" id="{C5EAEF60-E2CB-BBB9-72D5-5E79288FC7D2}"/>
              </a:ext>
            </a:extLst>
          </p:cNvPr>
          <p:cNvPicPr>
            <a:picLocks noChangeAspect="1"/>
          </p:cNvPicPr>
          <p:nvPr/>
        </p:nvPicPr>
        <p:blipFill>
          <a:blip r:embed="rId4"/>
          <a:stretch>
            <a:fillRect/>
          </a:stretch>
        </p:blipFill>
        <p:spPr>
          <a:xfrm>
            <a:off x="1078073" y="185375"/>
            <a:ext cx="833981" cy="844592"/>
          </a:xfrm>
          <a:prstGeom prst="rect">
            <a:avLst/>
          </a:prstGeom>
        </p:spPr>
      </p:pic>
      <p:sp>
        <p:nvSpPr>
          <p:cNvPr id="6" name="TextBox 5">
            <a:extLst>
              <a:ext uri="{FF2B5EF4-FFF2-40B4-BE49-F238E27FC236}">
                <a16:creationId xmlns:a16="http://schemas.microsoft.com/office/drawing/2014/main" id="{389DC524-CE09-9975-1914-45B3BECF0421}"/>
              </a:ext>
            </a:extLst>
          </p:cNvPr>
          <p:cNvSpPr txBox="1"/>
          <p:nvPr/>
        </p:nvSpPr>
        <p:spPr>
          <a:xfrm>
            <a:off x="251636" y="1400405"/>
            <a:ext cx="837844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latin typeface="Aptos"/>
                <a:ea typeface="Calibri"/>
                <a:cs typeface="Calibri"/>
              </a:rPr>
              <a:t>Develop accurate and explainable machine learning and natural processing models that predict academic performance outcomes and </a:t>
            </a:r>
            <a:r>
              <a:rPr lang="en-US" sz="1700" err="1">
                <a:latin typeface="Aptos"/>
                <a:ea typeface="Calibri"/>
                <a:cs typeface="Calibri"/>
              </a:rPr>
              <a:t>analyse</a:t>
            </a:r>
            <a:r>
              <a:rPr lang="en-US" sz="1700">
                <a:latin typeface="Aptos"/>
                <a:ea typeface="Calibri"/>
                <a:cs typeface="Calibri"/>
              </a:rPr>
              <a:t> learner sentiment in online education platforms. </a:t>
            </a:r>
          </a:p>
          <a:p>
            <a:pPr marL="285750" indent="-285750">
              <a:buFont typeface="Arial"/>
              <a:buChar char="•"/>
            </a:pPr>
            <a:endParaRPr lang="en-US" sz="600">
              <a:ea typeface="Calibri"/>
              <a:cs typeface="Calibri"/>
            </a:endParaRPr>
          </a:p>
          <a:p>
            <a:pPr marL="285750" indent="-285750">
              <a:buFont typeface="Arial"/>
              <a:buChar char="•"/>
            </a:pPr>
            <a:r>
              <a:rPr lang="en-US" sz="1700">
                <a:latin typeface="Aptos"/>
                <a:ea typeface="Calibri"/>
                <a:cs typeface="Calibri"/>
              </a:rPr>
              <a:t>Use data-driven insights to assist educators, course coordinators, educational organizations and even data designers to adapt and tailor educational content that is personalized and supports the needs of students.</a:t>
            </a:r>
          </a:p>
          <a:p>
            <a:endParaRPr lang="en-US" sz="1600" b="1">
              <a:latin typeface="Arial Rounded MT Bold"/>
              <a:ea typeface="Calibri"/>
              <a:cs typeface="Calibri"/>
            </a:endParaRPr>
          </a:p>
        </p:txBody>
      </p:sp>
      <p:sp>
        <p:nvSpPr>
          <p:cNvPr id="7" name="TextBox 6">
            <a:extLst>
              <a:ext uri="{FF2B5EF4-FFF2-40B4-BE49-F238E27FC236}">
                <a16:creationId xmlns:a16="http://schemas.microsoft.com/office/drawing/2014/main" id="{FA08BCD6-16B9-51E6-1D1C-4421EB9C488B}"/>
              </a:ext>
            </a:extLst>
          </p:cNvPr>
          <p:cNvSpPr txBox="1"/>
          <p:nvPr/>
        </p:nvSpPr>
        <p:spPr>
          <a:xfrm>
            <a:off x="4340507" y="3747304"/>
            <a:ext cx="7668227" cy="4262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700">
                <a:latin typeface="Aptos"/>
                <a:ea typeface="Arial"/>
                <a:cs typeface="Arial"/>
              </a:rPr>
              <a:t>Predict different student performance across multiple classes with machine learning approaches using the OULAD dataset and evaluating each of the supervised learning algorithms</a:t>
            </a:r>
            <a:endParaRPr lang="en-US" sz="1700" baseline="0">
              <a:latin typeface="Aptos"/>
              <a:ea typeface="Arial"/>
              <a:cs typeface="Arial"/>
            </a:endParaRPr>
          </a:p>
          <a:p>
            <a:pPr marL="285750" indent="-285750">
              <a:buFont typeface="Arial,Sans-Serif"/>
              <a:buChar char="•"/>
            </a:pPr>
            <a:endParaRPr lang="en-US" sz="1100">
              <a:latin typeface="Aptos"/>
              <a:cs typeface="Arial"/>
            </a:endParaRPr>
          </a:p>
          <a:p>
            <a:pPr marL="285750" indent="-285750">
              <a:buFont typeface="Arial,Sans-Serif"/>
              <a:buChar char="•"/>
            </a:pPr>
            <a:r>
              <a:rPr lang="en-US" sz="1700" err="1">
                <a:latin typeface="Aptos"/>
                <a:ea typeface="Calibri" panose="020F0502020204030204"/>
                <a:cs typeface="Arial"/>
              </a:rPr>
              <a:t>Analyse</a:t>
            </a:r>
            <a:r>
              <a:rPr lang="en-US" sz="1700">
                <a:latin typeface="Aptos"/>
                <a:ea typeface="Calibri" panose="020F0502020204030204"/>
                <a:cs typeface="Arial"/>
              </a:rPr>
              <a:t> student sentiment towards MOOCs using an NLP techniques to Coursera data.</a:t>
            </a:r>
          </a:p>
          <a:p>
            <a:pPr marL="285750" indent="-285750">
              <a:buFont typeface="Arial,Sans-Serif"/>
              <a:buChar char="•"/>
            </a:pPr>
            <a:endParaRPr lang="en-US" sz="1000">
              <a:latin typeface="Aptos"/>
              <a:ea typeface="Calibri" panose="020F0502020204030204"/>
              <a:cs typeface="Arial"/>
            </a:endParaRPr>
          </a:p>
          <a:p>
            <a:pPr marL="285750" indent="-285750">
              <a:buFont typeface="Arial,Sans-Serif"/>
              <a:buChar char="•"/>
            </a:pPr>
            <a:r>
              <a:rPr lang="en-US" sz="1700">
                <a:latin typeface="Aptos"/>
                <a:ea typeface="Calibri" panose="020F0502020204030204"/>
                <a:cs typeface="Arial"/>
              </a:rPr>
              <a:t>Examine the relationships between student engagement, sentiments and academic results.</a:t>
            </a:r>
          </a:p>
          <a:p>
            <a:pPr marL="285750" indent="-285750">
              <a:buFont typeface="Arial,Sans-Serif"/>
              <a:buChar char="•"/>
            </a:pPr>
            <a:endParaRPr lang="en-US" sz="1000">
              <a:latin typeface="Aptos"/>
              <a:ea typeface="Calibri" panose="020F0502020204030204"/>
              <a:cs typeface="Arial"/>
            </a:endParaRPr>
          </a:p>
          <a:p>
            <a:pPr marL="285750" indent="-285750">
              <a:buFont typeface="Arial,Sans-Serif"/>
              <a:buChar char="•"/>
            </a:pPr>
            <a:r>
              <a:rPr lang="en-US" sz="1700">
                <a:latin typeface="Aptos"/>
                <a:ea typeface="Calibri" panose="020F0502020204030204"/>
                <a:cs typeface="Arial"/>
              </a:rPr>
              <a:t>Provide actionable insights to enable early intervention, improve retention and allow </a:t>
            </a:r>
            <a:r>
              <a:rPr lang="en-US" sz="1700" err="1">
                <a:latin typeface="Aptos"/>
                <a:ea typeface="Calibri" panose="020F0502020204030204"/>
                <a:cs typeface="Arial"/>
              </a:rPr>
              <a:t>personalised</a:t>
            </a:r>
            <a:r>
              <a:rPr lang="en-US" sz="1700">
                <a:latin typeface="Aptos"/>
                <a:ea typeface="Calibri" panose="020F0502020204030204"/>
                <a:cs typeface="Arial"/>
              </a:rPr>
              <a:t> learning strategies. </a:t>
            </a:r>
          </a:p>
          <a:p>
            <a:pPr marL="285750" indent="-285750">
              <a:buFont typeface="Arial,Sans-Serif"/>
              <a:buChar char="•"/>
            </a:pPr>
            <a:endParaRPr lang="en-US" sz="1700">
              <a:latin typeface="Aptos"/>
              <a:ea typeface="Calibri" panose="020F0502020204030204"/>
              <a:cs typeface="Arial"/>
            </a:endParaRPr>
          </a:p>
          <a:p>
            <a:pPr marL="285750" indent="-285750">
              <a:buFont typeface="Arial,Sans-Serif"/>
              <a:buChar char="•"/>
            </a:pPr>
            <a:endParaRPr lang="en-US" sz="1700">
              <a:latin typeface="Aptos"/>
              <a:ea typeface="Calibri" panose="020F0502020204030204"/>
              <a:cs typeface="Arial"/>
            </a:endParaRPr>
          </a:p>
          <a:p>
            <a:pPr marL="285750" indent="-285750">
              <a:buFont typeface="Arial,Sans-Serif"/>
              <a:buChar char="•"/>
            </a:pPr>
            <a:endParaRPr lang="en-US">
              <a:latin typeface="Calibri" panose="020F0502020204030204"/>
              <a:ea typeface="Calibri" panose="020F0502020204030204"/>
              <a:cs typeface="Calibri" panose="020F0502020204030204"/>
            </a:endParaRPr>
          </a:p>
          <a:p>
            <a:pPr marL="285750" indent="-285750">
              <a:buFont typeface="Arial,Sans-Serif"/>
              <a:buChar char="•"/>
            </a:pPr>
            <a:endParaRPr lang="en-US" sz="1700">
              <a:latin typeface="Aptos"/>
              <a:ea typeface="Calibri" panose="020F0502020204030204"/>
              <a:cs typeface="Arial"/>
            </a:endParaRPr>
          </a:p>
          <a:p>
            <a:pPr algn="ctr"/>
            <a:endParaRPr lang="en-GB">
              <a:ea typeface="Calibri" panose="020F0502020204030204"/>
              <a:cs typeface="Calibri" panose="020F0502020204030204"/>
            </a:endParaRPr>
          </a:p>
        </p:txBody>
      </p:sp>
      <p:sp>
        <p:nvSpPr>
          <p:cNvPr id="13" name="Rectangle: Rounded Corners 12">
            <a:extLst>
              <a:ext uri="{FF2B5EF4-FFF2-40B4-BE49-F238E27FC236}">
                <a16:creationId xmlns:a16="http://schemas.microsoft.com/office/drawing/2014/main" id="{F0FD470D-B65F-DC1A-99DF-49FC43C3557C}"/>
              </a:ext>
            </a:extLst>
          </p:cNvPr>
          <p:cNvSpPr/>
          <p:nvPr/>
        </p:nvSpPr>
        <p:spPr>
          <a:xfrm>
            <a:off x="154290" y="1229538"/>
            <a:ext cx="8341767" cy="2145714"/>
          </a:xfrm>
          <a:prstGeom prst="roundRect">
            <a:avLst/>
          </a:prstGeom>
          <a:noFill/>
          <a:ln w="28575">
            <a:solidFill>
              <a:srgbClr val="3D8A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7CB55CB8-4A76-C9F3-3A61-34754A84C213}"/>
              </a:ext>
            </a:extLst>
          </p:cNvPr>
          <p:cNvSpPr/>
          <p:nvPr/>
        </p:nvSpPr>
        <p:spPr>
          <a:xfrm>
            <a:off x="4282592" y="3583056"/>
            <a:ext cx="7656934" cy="3090979"/>
          </a:xfrm>
          <a:prstGeom prst="roundRect">
            <a:avLst/>
          </a:prstGeom>
          <a:noFill/>
          <a:ln w="28575">
            <a:solidFill>
              <a:srgbClr val="3D8A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87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Hourglass Full with solid fill">
            <a:extLst>
              <a:ext uri="{FF2B5EF4-FFF2-40B4-BE49-F238E27FC236}">
                <a16:creationId xmlns:a16="http://schemas.microsoft.com/office/drawing/2014/main" id="{3AFBF83F-E66C-B603-A2E9-9DF0E6C2F8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8710" y="0"/>
            <a:ext cx="914400" cy="914400"/>
          </a:xfrm>
          <a:prstGeom prst="rect">
            <a:avLst/>
          </a:prstGeom>
        </p:spPr>
      </p:pic>
      <p:sp>
        <p:nvSpPr>
          <p:cNvPr id="6" name="TextBox 5">
            <a:extLst>
              <a:ext uri="{FF2B5EF4-FFF2-40B4-BE49-F238E27FC236}">
                <a16:creationId xmlns:a16="http://schemas.microsoft.com/office/drawing/2014/main" id="{4C514D3B-D06F-4305-F82F-78BF43E3E949}"/>
              </a:ext>
            </a:extLst>
          </p:cNvPr>
          <p:cNvSpPr txBox="1"/>
          <p:nvPr/>
        </p:nvSpPr>
        <p:spPr>
          <a:xfrm>
            <a:off x="278314" y="1146414"/>
            <a:ext cx="11312640" cy="584775"/>
          </a:xfrm>
          <a:prstGeom prst="rect">
            <a:avLst/>
          </a:prstGeom>
          <a:noFill/>
        </p:spPr>
        <p:txBody>
          <a:bodyPr wrap="square" rtlCol="0">
            <a:spAutoFit/>
          </a:bodyPr>
          <a:lstStyle/>
          <a:p>
            <a:pPr marL="285750" indent="-285750">
              <a:buFont typeface="Wingdings" panose="05000000000000000000" pitchFamily="2" charset="2"/>
              <a:buChar char="§"/>
            </a:pPr>
            <a:r>
              <a:rPr lang="en-ZA" sz="1600">
                <a:latin typeface="Aptos" panose="020B0004020202020204" pitchFamily="34" charset="0"/>
              </a:rPr>
              <a:t>Data collection, data cleaning, exploratory data analysis, model creation, and model deployment make up the core components of the data science life cycle.</a:t>
            </a:r>
            <a:endParaRPr lang="en-US" sz="1600">
              <a:latin typeface="Aptos" panose="020B0004020202020204" pitchFamily="34" charset="0"/>
            </a:endParaRPr>
          </a:p>
        </p:txBody>
      </p:sp>
      <p:sp>
        <p:nvSpPr>
          <p:cNvPr id="8" name="Text Box 39">
            <a:extLst>
              <a:ext uri="{FF2B5EF4-FFF2-40B4-BE49-F238E27FC236}">
                <a16:creationId xmlns:a16="http://schemas.microsoft.com/office/drawing/2014/main" id="{DC04CBCB-E7F9-D9CA-F953-7D6CB7FF74A8}"/>
              </a:ext>
            </a:extLst>
          </p:cNvPr>
          <p:cNvSpPr txBox="1"/>
          <p:nvPr/>
        </p:nvSpPr>
        <p:spPr>
          <a:xfrm>
            <a:off x="886475" y="6234214"/>
            <a:ext cx="3441032"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i="1">
                <a:solidFill>
                  <a:srgbClr val="C00000"/>
                </a:solidFill>
                <a:effectLst/>
                <a:latin typeface="Arial Rounded MT Bold" panose="020F0704030504030204" pitchFamily="34" charset="0"/>
                <a:ea typeface="Times New Roman" panose="02020603050405020304" pitchFamily="18" charset="0"/>
              </a:rPr>
              <a:t>Data Sourcing</a:t>
            </a:r>
          </a:p>
        </p:txBody>
      </p:sp>
      <p:sp>
        <p:nvSpPr>
          <p:cNvPr id="9" name="Flowchart: Magnetic Disk 8">
            <a:extLst>
              <a:ext uri="{FF2B5EF4-FFF2-40B4-BE49-F238E27FC236}">
                <a16:creationId xmlns:a16="http://schemas.microsoft.com/office/drawing/2014/main" id="{AB7719C7-5012-31EA-19D3-37E30D7BF8D4}"/>
              </a:ext>
            </a:extLst>
          </p:cNvPr>
          <p:cNvSpPr/>
          <p:nvPr/>
        </p:nvSpPr>
        <p:spPr>
          <a:xfrm>
            <a:off x="286090" y="1953327"/>
            <a:ext cx="2390995" cy="2466901"/>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 name="Picture 9">
            <a:extLst>
              <a:ext uri="{FF2B5EF4-FFF2-40B4-BE49-F238E27FC236}">
                <a16:creationId xmlns:a16="http://schemas.microsoft.com/office/drawing/2014/main" id="{363010DF-0A1C-4A26-32FF-B293F7CB0C05}"/>
              </a:ext>
            </a:extLst>
          </p:cNvPr>
          <p:cNvPicPr>
            <a:picLocks noChangeAspect="1"/>
          </p:cNvPicPr>
          <p:nvPr/>
        </p:nvPicPr>
        <p:blipFill>
          <a:blip r:embed="rId4"/>
          <a:stretch>
            <a:fillRect/>
          </a:stretch>
        </p:blipFill>
        <p:spPr>
          <a:xfrm>
            <a:off x="846908" y="2840616"/>
            <a:ext cx="1309464" cy="1309464"/>
          </a:xfrm>
          <a:prstGeom prst="rect">
            <a:avLst/>
          </a:prstGeom>
          <a:ln>
            <a:noFill/>
          </a:ln>
        </p:spPr>
      </p:pic>
      <p:sp>
        <p:nvSpPr>
          <p:cNvPr id="19" name="Flowchart: Magnetic Disk 18">
            <a:extLst>
              <a:ext uri="{FF2B5EF4-FFF2-40B4-BE49-F238E27FC236}">
                <a16:creationId xmlns:a16="http://schemas.microsoft.com/office/drawing/2014/main" id="{AB99A543-9905-03CF-1517-7A2FE06D0D09}"/>
              </a:ext>
            </a:extLst>
          </p:cNvPr>
          <p:cNvSpPr/>
          <p:nvPr/>
        </p:nvSpPr>
        <p:spPr>
          <a:xfrm>
            <a:off x="2910006" y="1922687"/>
            <a:ext cx="2390995" cy="2466901"/>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21" name="Picture 20">
            <a:extLst>
              <a:ext uri="{FF2B5EF4-FFF2-40B4-BE49-F238E27FC236}">
                <a16:creationId xmlns:a16="http://schemas.microsoft.com/office/drawing/2014/main" id="{2939C8E0-27A9-ADCA-0A6B-5CC4FD774894}"/>
              </a:ext>
            </a:extLst>
          </p:cNvPr>
          <p:cNvPicPr>
            <a:picLocks noChangeAspect="1"/>
          </p:cNvPicPr>
          <p:nvPr/>
        </p:nvPicPr>
        <p:blipFill>
          <a:blip r:embed="rId5"/>
          <a:stretch>
            <a:fillRect/>
          </a:stretch>
        </p:blipFill>
        <p:spPr>
          <a:xfrm>
            <a:off x="3450771" y="2747887"/>
            <a:ext cx="1309464" cy="1309464"/>
          </a:xfrm>
          <a:prstGeom prst="rect">
            <a:avLst/>
          </a:prstGeom>
          <a:ln>
            <a:noFill/>
          </a:ln>
        </p:spPr>
      </p:pic>
      <p:sp>
        <p:nvSpPr>
          <p:cNvPr id="22" name="TextBox 21">
            <a:extLst>
              <a:ext uri="{FF2B5EF4-FFF2-40B4-BE49-F238E27FC236}">
                <a16:creationId xmlns:a16="http://schemas.microsoft.com/office/drawing/2014/main" id="{5638EAF2-2DA1-FBE8-B3F9-74D827A1C72E}"/>
              </a:ext>
            </a:extLst>
          </p:cNvPr>
          <p:cNvSpPr txBox="1"/>
          <p:nvPr/>
        </p:nvSpPr>
        <p:spPr>
          <a:xfrm>
            <a:off x="6704624" y="1922687"/>
            <a:ext cx="5119251"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solidFill>
                  <a:srgbClr val="000000"/>
                </a:solidFill>
                <a:latin typeface="Aptos" panose="020B0004020202020204" pitchFamily="34" charset="0"/>
                <a:ea typeface="+mn-lt"/>
                <a:cs typeface="+mn-lt"/>
              </a:rPr>
              <a:t>The Open University Learning Analytics Dataset (OULAD) is a comprehensive repository of student data from the 2013–2014 academic year, encompassing demographic details, assessment results, and virtual learning environment (VLE) interactions. </a:t>
            </a:r>
          </a:p>
          <a:p>
            <a:pPr marL="285750" indent="-285750">
              <a:buFont typeface="Arial" panose="020B0604020202020204" pitchFamily="34" charset="0"/>
              <a:buChar char="•"/>
            </a:pPr>
            <a:endParaRPr lang="en-US" sz="700">
              <a:solidFill>
                <a:srgbClr val="000000"/>
              </a:solidFill>
              <a:latin typeface="Aptos" panose="020B0004020202020204" pitchFamily="34" charset="0"/>
              <a:ea typeface="+mn-lt"/>
              <a:cs typeface="+mn-lt"/>
            </a:endParaRPr>
          </a:p>
          <a:p>
            <a:pPr marL="285750" indent="-285750">
              <a:buFont typeface="Arial" panose="020B0604020202020204" pitchFamily="34" charset="0"/>
              <a:buChar char="•"/>
            </a:pPr>
            <a:r>
              <a:rPr lang="en-US" sz="1400">
                <a:solidFill>
                  <a:srgbClr val="000000"/>
                </a:solidFill>
                <a:latin typeface="Aptos" panose="020B0004020202020204" pitchFamily="34" charset="0"/>
                <a:ea typeface="+mn-lt"/>
                <a:cs typeface="+mn-lt"/>
              </a:rPr>
              <a:t>OULAD consists of 32,593 students participating in 22 distinct module presentations. The dataset is  organized into seven CSV files, each capturing student engagement, from demographic profiles to daily activity logs.</a:t>
            </a:r>
            <a:endParaRPr lang="en-US" sz="1400">
              <a:latin typeface="Aptos" panose="020B0004020202020204" pitchFamily="34" charset="0"/>
              <a:ea typeface="Calibri"/>
              <a:cs typeface="Calibri"/>
            </a:endParaRPr>
          </a:p>
          <a:p>
            <a:pPr marL="285750" indent="-285750">
              <a:buFont typeface="Arial" panose="020B0604020202020204" pitchFamily="34" charset="0"/>
              <a:buChar char="•"/>
            </a:pPr>
            <a:endParaRPr lang="en-US" sz="1400">
              <a:latin typeface="Aptos" panose="020B0004020202020204" pitchFamily="34" charset="0"/>
              <a:ea typeface="Calibri"/>
              <a:cs typeface="Calibri"/>
            </a:endParaRPr>
          </a:p>
        </p:txBody>
      </p:sp>
      <p:sp>
        <p:nvSpPr>
          <p:cNvPr id="23" name="Rectangle: Rounded Corners 22">
            <a:extLst>
              <a:ext uri="{FF2B5EF4-FFF2-40B4-BE49-F238E27FC236}">
                <a16:creationId xmlns:a16="http://schemas.microsoft.com/office/drawing/2014/main" id="{6444BBF6-65D9-F2D1-06D7-347F0F438E1E}"/>
              </a:ext>
            </a:extLst>
          </p:cNvPr>
          <p:cNvSpPr/>
          <p:nvPr/>
        </p:nvSpPr>
        <p:spPr>
          <a:xfrm>
            <a:off x="6384638" y="1523063"/>
            <a:ext cx="5439237" cy="253386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9A77097-BECB-A682-AC05-4C24F0B1893F}"/>
              </a:ext>
            </a:extLst>
          </p:cNvPr>
          <p:cNvSpPr txBox="1"/>
          <p:nvPr/>
        </p:nvSpPr>
        <p:spPr>
          <a:xfrm>
            <a:off x="7226439" y="1555128"/>
            <a:ext cx="57238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F2728"/>
                </a:solidFill>
                <a:latin typeface="Arial Rounded MT Bold"/>
                <a:ea typeface="Roboto"/>
                <a:cs typeface="Roboto"/>
              </a:rPr>
              <a:t>Overview of OULAD Dataset</a:t>
            </a:r>
            <a:endParaRPr lang="en-US"/>
          </a:p>
        </p:txBody>
      </p:sp>
      <p:pic>
        <p:nvPicPr>
          <p:cNvPr id="25" name="Graphic 24" descr="Database with solid fill">
            <a:extLst>
              <a:ext uri="{FF2B5EF4-FFF2-40B4-BE49-F238E27FC236}">
                <a16:creationId xmlns:a16="http://schemas.microsoft.com/office/drawing/2014/main" id="{AA8A8005-B33D-999B-126D-04CB488644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5049" y="1525563"/>
            <a:ext cx="450790" cy="450790"/>
          </a:xfrm>
          <a:prstGeom prst="rect">
            <a:avLst/>
          </a:prstGeom>
        </p:spPr>
      </p:pic>
      <p:sp>
        <p:nvSpPr>
          <p:cNvPr id="26" name="Rectangle: Rounded Corners 25">
            <a:extLst>
              <a:ext uri="{FF2B5EF4-FFF2-40B4-BE49-F238E27FC236}">
                <a16:creationId xmlns:a16="http://schemas.microsoft.com/office/drawing/2014/main" id="{C19EA584-B0A3-7171-8651-C105268500E7}"/>
              </a:ext>
            </a:extLst>
          </p:cNvPr>
          <p:cNvSpPr/>
          <p:nvPr/>
        </p:nvSpPr>
        <p:spPr>
          <a:xfrm>
            <a:off x="6466673" y="4247742"/>
            <a:ext cx="5439237" cy="214290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C312C77-1F91-3CC3-6A5D-12032E139035}"/>
              </a:ext>
            </a:extLst>
          </p:cNvPr>
          <p:cNvSpPr txBox="1"/>
          <p:nvPr/>
        </p:nvSpPr>
        <p:spPr>
          <a:xfrm>
            <a:off x="6701085" y="4786892"/>
            <a:ext cx="5130507" cy="1649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solidFill>
                  <a:srgbClr val="000000"/>
                </a:solidFill>
                <a:latin typeface="Aptos"/>
                <a:ea typeface="+mn-lt"/>
                <a:cs typeface="+mn-lt"/>
              </a:rPr>
              <a:t>Coursera dataset is instrumental for sentiment analysis. It features labeled reviews that categorize sentiment, serving as a critical resource for developing multi-class sentiment prediction models, thus enhancing understanding of learner experiences.</a:t>
            </a:r>
          </a:p>
          <a:p>
            <a:pPr marL="285750" indent="-285750">
              <a:buFont typeface="Arial" panose="020B0604020202020204" pitchFamily="34" charset="0"/>
              <a:buChar char="•"/>
            </a:pPr>
            <a:r>
              <a:rPr lang="en-US" sz="1400">
                <a:latin typeface="Aptos"/>
                <a:ea typeface="Calibri" panose="020F0502020204030204"/>
                <a:cs typeface="Calibri" panose="020F0502020204030204"/>
              </a:rPr>
              <a:t>It consists of three columns - Id, Review, Label consisting of a  total of 107018 rows.</a:t>
            </a:r>
            <a:endParaRPr lang="en-US" sz="1400">
              <a:latin typeface="Aptos" panose="020B0004020202020204" pitchFamily="34" charset="0"/>
              <a:ea typeface="Calibri" panose="020F0502020204030204"/>
              <a:cs typeface="Calibri" panose="020F0502020204030204"/>
            </a:endParaRPr>
          </a:p>
        </p:txBody>
      </p:sp>
      <p:pic>
        <p:nvPicPr>
          <p:cNvPr id="28" name="Graphic 27" descr="Chat outline">
            <a:extLst>
              <a:ext uri="{FF2B5EF4-FFF2-40B4-BE49-F238E27FC236}">
                <a16:creationId xmlns:a16="http://schemas.microsoft.com/office/drawing/2014/main" id="{01A134C6-B1BE-A977-5FDB-3D395E216E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4259" y="4280485"/>
            <a:ext cx="650490" cy="571768"/>
          </a:xfrm>
          <a:prstGeom prst="rect">
            <a:avLst/>
          </a:prstGeom>
        </p:spPr>
      </p:pic>
      <p:sp>
        <p:nvSpPr>
          <p:cNvPr id="29" name="TextBox 28">
            <a:extLst>
              <a:ext uri="{FF2B5EF4-FFF2-40B4-BE49-F238E27FC236}">
                <a16:creationId xmlns:a16="http://schemas.microsoft.com/office/drawing/2014/main" id="{C1E5552E-1EEA-0C34-E339-7444A11B5263}"/>
              </a:ext>
            </a:extLst>
          </p:cNvPr>
          <p:cNvSpPr txBox="1"/>
          <p:nvPr/>
        </p:nvSpPr>
        <p:spPr>
          <a:xfrm>
            <a:off x="7459045" y="4384976"/>
            <a:ext cx="44479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F2728"/>
                </a:solidFill>
                <a:latin typeface="Arial Rounded MT Bold"/>
                <a:ea typeface="Roboto"/>
                <a:cs typeface="Roboto"/>
              </a:rPr>
              <a:t>Overview of Coursera Dataset</a:t>
            </a:r>
            <a:endParaRPr lang="en-US"/>
          </a:p>
        </p:txBody>
      </p:sp>
      <p:sp>
        <p:nvSpPr>
          <p:cNvPr id="31" name="TextBox 30">
            <a:extLst>
              <a:ext uri="{FF2B5EF4-FFF2-40B4-BE49-F238E27FC236}">
                <a16:creationId xmlns:a16="http://schemas.microsoft.com/office/drawing/2014/main" id="{7D550844-5E4B-3585-6098-F8321F0FE1DC}"/>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3" name="Graphic 2" descr="Harvey Balls 100% with solid fill">
            <a:extLst>
              <a:ext uri="{FF2B5EF4-FFF2-40B4-BE49-F238E27FC236}">
                <a16:creationId xmlns:a16="http://schemas.microsoft.com/office/drawing/2014/main" id="{C787352C-74FA-5DA0-222F-E7EAE30899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15627" y="268623"/>
            <a:ext cx="365760" cy="365760"/>
          </a:xfrm>
          <a:prstGeom prst="rect">
            <a:avLst/>
          </a:prstGeom>
        </p:spPr>
      </p:pic>
      <p:pic>
        <p:nvPicPr>
          <p:cNvPr id="5" name="Graphic 4" descr="Harvey Balls 100% with solid fill">
            <a:extLst>
              <a:ext uri="{FF2B5EF4-FFF2-40B4-BE49-F238E27FC236}">
                <a16:creationId xmlns:a16="http://schemas.microsoft.com/office/drawing/2014/main" id="{6EE41D14-B142-37C0-5B4C-7C40698274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116" y="259626"/>
            <a:ext cx="365760" cy="365760"/>
          </a:xfrm>
          <a:prstGeom prst="rect">
            <a:avLst/>
          </a:prstGeom>
        </p:spPr>
      </p:pic>
      <p:pic>
        <p:nvPicPr>
          <p:cNvPr id="15" name="Graphic 14" descr="Harvey Balls 100% with solid fill">
            <a:extLst>
              <a:ext uri="{FF2B5EF4-FFF2-40B4-BE49-F238E27FC236}">
                <a16:creationId xmlns:a16="http://schemas.microsoft.com/office/drawing/2014/main" id="{4535DE1F-1A8D-973C-0D67-326F901F08A6}"/>
              </a:ext>
            </a:extLst>
          </p:cNvPr>
          <p:cNvPicPr>
            <a:picLocks noChangeAspect="1"/>
          </p:cNvPicPr>
          <p:nvPr/>
        </p:nvPicPr>
        <p:blipFill>
          <a:blip r:embed="rId10">
            <a:extLst>
              <a:ext uri="{96DAC541-7B7A-43D3-8B79-37D633B846F1}">
                <asvg:svgBlip xmlns:asvg="http://schemas.microsoft.com/office/drawing/2016/SVG/main" r:embed="rId14"/>
              </a:ext>
            </a:extLst>
          </a:blip>
          <a:stretch>
            <a:fillRect/>
          </a:stretch>
        </p:blipFill>
        <p:spPr>
          <a:xfrm>
            <a:off x="10170231" y="268623"/>
            <a:ext cx="365760" cy="365760"/>
          </a:xfrm>
          <a:prstGeom prst="rect">
            <a:avLst/>
          </a:prstGeom>
        </p:spPr>
      </p:pic>
      <p:pic>
        <p:nvPicPr>
          <p:cNvPr id="17" name="Graphic 16" descr="Harvey Balls 100% with solid fill">
            <a:extLst>
              <a:ext uri="{FF2B5EF4-FFF2-40B4-BE49-F238E27FC236}">
                <a16:creationId xmlns:a16="http://schemas.microsoft.com/office/drawing/2014/main" id="{7902846C-6EEF-F410-AD0C-6C75B35FCBFC}"/>
              </a:ext>
            </a:extLst>
          </p:cNvPr>
          <p:cNvPicPr>
            <a:picLocks noChangeAspect="1"/>
          </p:cNvPicPr>
          <p:nvPr/>
        </p:nvPicPr>
        <p:blipFill>
          <a:blip r:embed="rId10">
            <a:extLst>
              <a:ext uri="{96DAC541-7B7A-43D3-8B79-37D633B846F1}">
                <asvg:svgBlip xmlns:asvg="http://schemas.microsoft.com/office/drawing/2016/SVG/main" r:embed="rId14"/>
              </a:ext>
            </a:extLst>
          </a:blip>
          <a:stretch>
            <a:fillRect/>
          </a:stretch>
        </p:blipFill>
        <p:spPr>
          <a:xfrm>
            <a:off x="9626673" y="268623"/>
            <a:ext cx="365760" cy="365760"/>
          </a:xfrm>
          <a:prstGeom prst="rect">
            <a:avLst/>
          </a:prstGeom>
        </p:spPr>
      </p:pic>
      <p:pic>
        <p:nvPicPr>
          <p:cNvPr id="30" name="Graphic 29" descr="Harvey Balls 100% with solid fill">
            <a:extLst>
              <a:ext uri="{FF2B5EF4-FFF2-40B4-BE49-F238E27FC236}">
                <a16:creationId xmlns:a16="http://schemas.microsoft.com/office/drawing/2014/main" id="{330FDFF0-81E0-49E0-0729-5A66CB6C3C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80473" y="260428"/>
            <a:ext cx="365760" cy="365760"/>
          </a:xfrm>
          <a:prstGeom prst="rect">
            <a:avLst/>
          </a:prstGeom>
        </p:spPr>
      </p:pic>
    </p:spTree>
    <p:extLst>
      <p:ext uri="{BB962C8B-B14F-4D97-AF65-F5344CB8AC3E}">
        <p14:creationId xmlns:p14="http://schemas.microsoft.com/office/powerpoint/2010/main" val="76734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0337D-49F5-7B38-92A9-736FA9CA4CEB}"/>
            </a:ext>
          </a:extLst>
        </p:cNvPr>
        <p:cNvGrpSpPr/>
        <p:nvPr/>
      </p:nvGrpSpPr>
      <p:grpSpPr>
        <a:xfrm>
          <a:off x="0" y="0"/>
          <a:ext cx="0" cy="0"/>
          <a:chOff x="0" y="0"/>
          <a:chExt cx="0" cy="0"/>
        </a:xfrm>
      </p:grpSpPr>
      <p:pic>
        <p:nvPicPr>
          <p:cNvPr id="1045" name="Picture 8" descr="Inside Out (2015) - IMDb">
            <a:extLst>
              <a:ext uri="{FF2B5EF4-FFF2-40B4-BE49-F238E27FC236}">
                <a16:creationId xmlns:a16="http://schemas.microsoft.com/office/drawing/2014/main" id="{0FD1FC2E-2D10-4306-2DC1-BF7DABDD2E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3" b="10256"/>
          <a:stretch/>
        </p:blipFill>
        <p:spPr bwMode="auto">
          <a:xfrm>
            <a:off x="54449272" y="5601428"/>
            <a:ext cx="1579512" cy="815028"/>
          </a:xfrm>
          <a:prstGeom prst="round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50" name="TextBox 1049">
            <a:extLst>
              <a:ext uri="{FF2B5EF4-FFF2-40B4-BE49-F238E27FC236}">
                <a16:creationId xmlns:a16="http://schemas.microsoft.com/office/drawing/2014/main" id="{CE686C24-467F-7C9A-316E-C8244D548C68}"/>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7" name="TextBox 6">
            <a:extLst>
              <a:ext uri="{FF2B5EF4-FFF2-40B4-BE49-F238E27FC236}">
                <a16:creationId xmlns:a16="http://schemas.microsoft.com/office/drawing/2014/main" id="{6F1272AD-A70B-EC8F-AB77-1A4FE91773FB}"/>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sp>
        <p:nvSpPr>
          <p:cNvPr id="14" name="Flowchart: Magnetic Disk 13">
            <a:extLst>
              <a:ext uri="{FF2B5EF4-FFF2-40B4-BE49-F238E27FC236}">
                <a16:creationId xmlns:a16="http://schemas.microsoft.com/office/drawing/2014/main" id="{891ECABF-835E-06C1-1291-D2227C300B20}"/>
              </a:ext>
            </a:extLst>
          </p:cNvPr>
          <p:cNvSpPr/>
          <p:nvPr/>
        </p:nvSpPr>
        <p:spPr>
          <a:xfrm>
            <a:off x="86816" y="5802941"/>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5" name="Picture 14">
            <a:extLst>
              <a:ext uri="{FF2B5EF4-FFF2-40B4-BE49-F238E27FC236}">
                <a16:creationId xmlns:a16="http://schemas.microsoft.com/office/drawing/2014/main" id="{288BD9B3-F2B2-D2AA-39E4-E57F5834EA80}"/>
              </a:ext>
            </a:extLst>
          </p:cNvPr>
          <p:cNvPicPr>
            <a:picLocks noChangeAspect="1"/>
          </p:cNvPicPr>
          <p:nvPr/>
        </p:nvPicPr>
        <p:blipFill>
          <a:blip r:embed="rId3"/>
          <a:stretch>
            <a:fillRect/>
          </a:stretch>
        </p:blipFill>
        <p:spPr>
          <a:xfrm>
            <a:off x="303566" y="6201357"/>
            <a:ext cx="549619" cy="549619"/>
          </a:xfrm>
          <a:prstGeom prst="rect">
            <a:avLst/>
          </a:prstGeom>
        </p:spPr>
      </p:pic>
      <p:sp>
        <p:nvSpPr>
          <p:cNvPr id="18" name="Rectangle 17">
            <a:extLst>
              <a:ext uri="{FF2B5EF4-FFF2-40B4-BE49-F238E27FC236}">
                <a16:creationId xmlns:a16="http://schemas.microsoft.com/office/drawing/2014/main" id="{5B39925E-D6CE-27BD-739D-67FAE0D6577B}"/>
              </a:ext>
            </a:extLst>
          </p:cNvPr>
          <p:cNvSpPr/>
          <p:nvPr/>
        </p:nvSpPr>
        <p:spPr>
          <a:xfrm>
            <a:off x="8637519" y="1863390"/>
            <a:ext cx="1363580" cy="708671"/>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studentInfo</a:t>
            </a:r>
            <a:endParaRPr lang="en-GB" sz="1400">
              <a:latin typeface="Arial Rounded MT Bold" panose="020F0704030504030204" pitchFamily="34" charset="0"/>
            </a:endParaRPr>
          </a:p>
        </p:txBody>
      </p:sp>
      <p:sp>
        <p:nvSpPr>
          <p:cNvPr id="20" name="Rectangle 19">
            <a:extLst>
              <a:ext uri="{FF2B5EF4-FFF2-40B4-BE49-F238E27FC236}">
                <a16:creationId xmlns:a16="http://schemas.microsoft.com/office/drawing/2014/main" id="{CC2A7D21-640A-EC26-2820-EBC01A7356D6}"/>
              </a:ext>
            </a:extLst>
          </p:cNvPr>
          <p:cNvSpPr/>
          <p:nvPr/>
        </p:nvSpPr>
        <p:spPr>
          <a:xfrm>
            <a:off x="6452032" y="2902315"/>
            <a:ext cx="1363581" cy="708671"/>
          </a:xfrm>
          <a:prstGeom prst="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asssessment</a:t>
            </a:r>
            <a:endParaRPr lang="en-GB" sz="1400">
              <a:latin typeface="Arial Rounded MT Bold" panose="020F0704030504030204" pitchFamily="34" charset="0"/>
            </a:endParaRPr>
          </a:p>
        </p:txBody>
      </p:sp>
      <p:sp>
        <p:nvSpPr>
          <p:cNvPr id="21" name="Rectangle 20">
            <a:extLst>
              <a:ext uri="{FF2B5EF4-FFF2-40B4-BE49-F238E27FC236}">
                <a16:creationId xmlns:a16="http://schemas.microsoft.com/office/drawing/2014/main" id="{40653E2C-F1D3-FCE3-E81C-86B722DCD74B}"/>
              </a:ext>
            </a:extLst>
          </p:cNvPr>
          <p:cNvSpPr/>
          <p:nvPr/>
        </p:nvSpPr>
        <p:spPr>
          <a:xfrm>
            <a:off x="6379424" y="1850873"/>
            <a:ext cx="1996863" cy="724257"/>
          </a:xfrm>
          <a:prstGeom prst="rect">
            <a:avLst/>
          </a:prstGeom>
          <a:solidFill>
            <a:schemeClr val="accent1">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studentAssessment</a:t>
            </a:r>
            <a:endParaRPr lang="en-GB" sz="1400">
              <a:latin typeface="Arial Rounded MT Bold" panose="020F0704030504030204" pitchFamily="34" charset="0"/>
            </a:endParaRPr>
          </a:p>
        </p:txBody>
      </p:sp>
      <p:sp>
        <p:nvSpPr>
          <p:cNvPr id="22" name="Rectangle 21">
            <a:extLst>
              <a:ext uri="{FF2B5EF4-FFF2-40B4-BE49-F238E27FC236}">
                <a16:creationId xmlns:a16="http://schemas.microsoft.com/office/drawing/2014/main" id="{3EFE4385-657F-6AA5-2F74-082BAB2E7439}"/>
              </a:ext>
            </a:extLst>
          </p:cNvPr>
          <p:cNvSpPr/>
          <p:nvPr/>
        </p:nvSpPr>
        <p:spPr>
          <a:xfrm>
            <a:off x="10219353" y="1850873"/>
            <a:ext cx="1363580" cy="708671"/>
          </a:xfrm>
          <a:prstGeom prst="rect">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studentVLE</a:t>
            </a:r>
            <a:endParaRPr lang="en-GB" sz="1400">
              <a:latin typeface="Arial Rounded MT Bold" panose="020F0704030504030204" pitchFamily="34" charset="0"/>
            </a:endParaRPr>
          </a:p>
        </p:txBody>
      </p:sp>
      <p:sp>
        <p:nvSpPr>
          <p:cNvPr id="23" name="Rectangle 22">
            <a:extLst>
              <a:ext uri="{FF2B5EF4-FFF2-40B4-BE49-F238E27FC236}">
                <a16:creationId xmlns:a16="http://schemas.microsoft.com/office/drawing/2014/main" id="{15758269-3F2A-DA37-7457-570FE483AA8C}"/>
              </a:ext>
            </a:extLst>
          </p:cNvPr>
          <p:cNvSpPr/>
          <p:nvPr/>
        </p:nvSpPr>
        <p:spPr>
          <a:xfrm>
            <a:off x="10219353" y="3975871"/>
            <a:ext cx="1363580" cy="708671"/>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a:latin typeface="Arial Rounded MT Bold" panose="020F0704030504030204" pitchFamily="34" charset="0"/>
              </a:rPr>
              <a:t>courses</a:t>
            </a:r>
            <a:endParaRPr lang="en-GB" sz="1400">
              <a:latin typeface="Arial Rounded MT Bold" panose="020F0704030504030204" pitchFamily="34" charset="0"/>
            </a:endParaRPr>
          </a:p>
        </p:txBody>
      </p:sp>
      <p:sp>
        <p:nvSpPr>
          <p:cNvPr id="24" name="Rectangle 23">
            <a:extLst>
              <a:ext uri="{FF2B5EF4-FFF2-40B4-BE49-F238E27FC236}">
                <a16:creationId xmlns:a16="http://schemas.microsoft.com/office/drawing/2014/main" id="{9C753C2F-778C-A209-E12A-AEA08C655481}"/>
              </a:ext>
            </a:extLst>
          </p:cNvPr>
          <p:cNvSpPr/>
          <p:nvPr/>
        </p:nvSpPr>
        <p:spPr>
          <a:xfrm>
            <a:off x="10219353" y="2873116"/>
            <a:ext cx="1363580" cy="708671"/>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vle</a:t>
            </a:r>
            <a:endParaRPr lang="en-GB" sz="1400">
              <a:latin typeface="Arial Rounded MT Bold" panose="020F0704030504030204" pitchFamily="34" charset="0"/>
            </a:endParaRPr>
          </a:p>
        </p:txBody>
      </p:sp>
      <p:sp>
        <p:nvSpPr>
          <p:cNvPr id="25" name="Rectangle 24">
            <a:extLst>
              <a:ext uri="{FF2B5EF4-FFF2-40B4-BE49-F238E27FC236}">
                <a16:creationId xmlns:a16="http://schemas.microsoft.com/office/drawing/2014/main" id="{2BFEE6FF-5904-527A-DD34-D175860760BB}"/>
              </a:ext>
            </a:extLst>
          </p:cNvPr>
          <p:cNvSpPr/>
          <p:nvPr/>
        </p:nvSpPr>
        <p:spPr>
          <a:xfrm>
            <a:off x="7987979" y="2880992"/>
            <a:ext cx="2072019" cy="724257"/>
          </a:xfrm>
          <a:prstGeom prst="rect">
            <a:avLst/>
          </a:prstGeom>
          <a:solidFill>
            <a:srgbClr val="FFD9F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ZA" sz="1400" err="1">
                <a:latin typeface="Arial Rounded MT Bold" panose="020F0704030504030204" pitchFamily="34" charset="0"/>
              </a:rPr>
              <a:t>studentRegistration</a:t>
            </a:r>
            <a:endParaRPr lang="en-GB" sz="1400">
              <a:latin typeface="Arial Rounded MT Bold" panose="020F0704030504030204" pitchFamily="34" charset="0"/>
            </a:endParaRPr>
          </a:p>
        </p:txBody>
      </p:sp>
      <p:cxnSp>
        <p:nvCxnSpPr>
          <p:cNvPr id="26" name="Straight Arrow Connector 25">
            <a:extLst>
              <a:ext uri="{FF2B5EF4-FFF2-40B4-BE49-F238E27FC236}">
                <a16:creationId xmlns:a16="http://schemas.microsoft.com/office/drawing/2014/main" id="{4717EACF-2CF4-AF27-5266-23E05CC829ED}"/>
              </a:ext>
            </a:extLst>
          </p:cNvPr>
          <p:cNvCxnSpPr>
            <a:stCxn id="18" idx="3"/>
            <a:endCxn id="22" idx="1"/>
          </p:cNvCxnSpPr>
          <p:nvPr/>
        </p:nvCxnSpPr>
        <p:spPr>
          <a:xfrm flipV="1">
            <a:off x="10001099" y="2205209"/>
            <a:ext cx="218254" cy="12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366298-A0A2-F1ED-51E7-42F3B334D17F}"/>
              </a:ext>
            </a:extLst>
          </p:cNvPr>
          <p:cNvCxnSpPr>
            <a:stCxn id="18" idx="2"/>
            <a:endCxn id="25" idx="0"/>
          </p:cNvCxnSpPr>
          <p:nvPr/>
        </p:nvCxnSpPr>
        <p:spPr>
          <a:xfrm flipH="1">
            <a:off x="9023989" y="2572061"/>
            <a:ext cx="295320" cy="308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D6687A6-3930-4C2F-E284-0C592AD20253}"/>
              </a:ext>
            </a:extLst>
          </p:cNvPr>
          <p:cNvCxnSpPr>
            <a:stCxn id="18" idx="1"/>
            <a:endCxn id="21" idx="3"/>
          </p:cNvCxnSpPr>
          <p:nvPr/>
        </p:nvCxnSpPr>
        <p:spPr>
          <a:xfrm flipH="1" flipV="1">
            <a:off x="8376287" y="2213002"/>
            <a:ext cx="261232" cy="4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4E86A5-AE78-462C-74FB-9539664F2BF7}"/>
              </a:ext>
            </a:extLst>
          </p:cNvPr>
          <p:cNvCxnSpPr>
            <a:stCxn id="20" idx="0"/>
            <a:endCxn id="21" idx="2"/>
          </p:cNvCxnSpPr>
          <p:nvPr/>
        </p:nvCxnSpPr>
        <p:spPr>
          <a:xfrm flipV="1">
            <a:off x="7133823" y="2575130"/>
            <a:ext cx="244033" cy="327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B3AFD5-BCA6-D767-243B-EF9BC6FA010D}"/>
              </a:ext>
            </a:extLst>
          </p:cNvPr>
          <p:cNvCxnSpPr>
            <a:stCxn id="23" idx="1"/>
            <a:endCxn id="20" idx="2"/>
          </p:cNvCxnSpPr>
          <p:nvPr/>
        </p:nvCxnSpPr>
        <p:spPr>
          <a:xfrm flipH="1" flipV="1">
            <a:off x="7133823" y="3610986"/>
            <a:ext cx="3085530" cy="719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04B274-7DEF-67D1-DED7-35F719F41487}"/>
              </a:ext>
            </a:extLst>
          </p:cNvPr>
          <p:cNvCxnSpPr>
            <a:cxnSpLocks/>
            <a:stCxn id="23" idx="0"/>
            <a:endCxn id="24" idx="2"/>
          </p:cNvCxnSpPr>
          <p:nvPr/>
        </p:nvCxnSpPr>
        <p:spPr>
          <a:xfrm flipV="1">
            <a:off x="10901143" y="3581787"/>
            <a:ext cx="0" cy="394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5DBFE3-67C0-6140-CA9D-B4DB52319F64}"/>
              </a:ext>
            </a:extLst>
          </p:cNvPr>
          <p:cNvCxnSpPr>
            <a:cxnSpLocks/>
            <a:stCxn id="24" idx="0"/>
            <a:endCxn id="22" idx="2"/>
          </p:cNvCxnSpPr>
          <p:nvPr/>
        </p:nvCxnSpPr>
        <p:spPr>
          <a:xfrm flipV="1">
            <a:off x="10901143" y="2559544"/>
            <a:ext cx="0" cy="313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ADFFA1-958D-42E3-B753-80B6E0E30972}"/>
              </a:ext>
            </a:extLst>
          </p:cNvPr>
          <p:cNvCxnSpPr>
            <a:stCxn id="23" idx="1"/>
            <a:endCxn id="25" idx="2"/>
          </p:cNvCxnSpPr>
          <p:nvPr/>
        </p:nvCxnSpPr>
        <p:spPr>
          <a:xfrm flipH="1" flipV="1">
            <a:off x="9023989" y="3605249"/>
            <a:ext cx="1195364" cy="724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607373D-C8D7-E31C-8FD6-EBFFFB3B2136}"/>
              </a:ext>
            </a:extLst>
          </p:cNvPr>
          <p:cNvCxnSpPr>
            <a:cxnSpLocks/>
          </p:cNvCxnSpPr>
          <p:nvPr/>
        </p:nvCxnSpPr>
        <p:spPr>
          <a:xfrm flipH="1" flipV="1">
            <a:off x="10836446" y="1856525"/>
            <a:ext cx="794541" cy="2391304"/>
          </a:xfrm>
          <a:prstGeom prst="bentConnector4">
            <a:avLst>
              <a:gd name="adj1" fmla="val -10099"/>
              <a:gd name="adj2" fmla="val 1092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0C2F3AD-11AD-9D82-C471-4F325FB23004}"/>
              </a:ext>
            </a:extLst>
          </p:cNvPr>
          <p:cNvSpPr/>
          <p:nvPr/>
        </p:nvSpPr>
        <p:spPr>
          <a:xfrm>
            <a:off x="7976062" y="5252670"/>
            <a:ext cx="2071488" cy="550271"/>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600">
                <a:solidFill>
                  <a:schemeClr val="tx1"/>
                </a:solidFill>
                <a:latin typeface="Arial Rounded MT Bold" panose="020F0704030504030204" pitchFamily="34" charset="0"/>
              </a:rPr>
              <a:t>Merged OULAD</a:t>
            </a:r>
            <a:endParaRPr lang="en-GB" sz="1600">
              <a:solidFill>
                <a:schemeClr val="tx1"/>
              </a:solidFill>
              <a:latin typeface="Arial Rounded MT Bold" panose="020F0704030504030204" pitchFamily="34" charset="0"/>
            </a:endParaRPr>
          </a:p>
        </p:txBody>
      </p:sp>
      <p:sp>
        <p:nvSpPr>
          <p:cNvPr id="46" name="Rectangle: Rounded Corners 45">
            <a:extLst>
              <a:ext uri="{FF2B5EF4-FFF2-40B4-BE49-F238E27FC236}">
                <a16:creationId xmlns:a16="http://schemas.microsoft.com/office/drawing/2014/main" id="{88556396-199E-E1AA-7A99-1059F4CC15A8}"/>
              </a:ext>
            </a:extLst>
          </p:cNvPr>
          <p:cNvSpPr/>
          <p:nvPr/>
        </p:nvSpPr>
        <p:spPr>
          <a:xfrm>
            <a:off x="5924920" y="1240650"/>
            <a:ext cx="6162806" cy="3578485"/>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Arrow Connector 47">
            <a:extLst>
              <a:ext uri="{FF2B5EF4-FFF2-40B4-BE49-F238E27FC236}">
                <a16:creationId xmlns:a16="http://schemas.microsoft.com/office/drawing/2014/main" id="{34D2EBCC-B019-1F89-660A-AB0B808C96C7}"/>
              </a:ext>
            </a:extLst>
          </p:cNvPr>
          <p:cNvCxnSpPr>
            <a:cxnSpLocks/>
            <a:stCxn id="46" idx="2"/>
            <a:endCxn id="45" idx="0"/>
          </p:cNvCxnSpPr>
          <p:nvPr/>
        </p:nvCxnSpPr>
        <p:spPr>
          <a:xfrm>
            <a:off x="9006323" y="4819135"/>
            <a:ext cx="5483" cy="433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 Box 39">
            <a:extLst>
              <a:ext uri="{FF2B5EF4-FFF2-40B4-BE49-F238E27FC236}">
                <a16:creationId xmlns:a16="http://schemas.microsoft.com/office/drawing/2014/main" id="{9D5EC74A-8C36-2D80-2C37-C8A44514B5B5}"/>
              </a:ext>
            </a:extLst>
          </p:cNvPr>
          <p:cNvSpPr txBox="1"/>
          <p:nvPr/>
        </p:nvSpPr>
        <p:spPr>
          <a:xfrm>
            <a:off x="6799433" y="6290003"/>
            <a:ext cx="4449110" cy="379163"/>
          </a:xfrm>
          <a:prstGeom prst="rect">
            <a:avLst/>
          </a:prstGeom>
          <a:solidFill>
            <a:srgbClr val="DEEBF7"/>
          </a:solidFill>
          <a:ln w="1905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i="1">
                <a:solidFill>
                  <a:srgbClr val="C00000"/>
                </a:solidFill>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9E806B36-FC6F-C600-F33B-BCFAB966C606}"/>
              </a:ext>
            </a:extLst>
          </p:cNvPr>
          <p:cNvSpPr txBox="1"/>
          <p:nvPr/>
        </p:nvSpPr>
        <p:spPr>
          <a:xfrm>
            <a:off x="1339685" y="6281913"/>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cxnSp>
        <p:nvCxnSpPr>
          <p:cNvPr id="38" name="Straight Arrow Connector 37">
            <a:extLst>
              <a:ext uri="{FF2B5EF4-FFF2-40B4-BE49-F238E27FC236}">
                <a16:creationId xmlns:a16="http://schemas.microsoft.com/office/drawing/2014/main" id="{3A1FAB8B-2625-6FBC-D282-2CAFF9F0F5A2}"/>
              </a:ext>
            </a:extLst>
          </p:cNvPr>
          <p:cNvCxnSpPr>
            <a:stCxn id="37" idx="3"/>
            <a:endCxn id="36" idx="1"/>
          </p:cNvCxnSpPr>
          <p:nvPr/>
        </p:nvCxnSpPr>
        <p:spPr>
          <a:xfrm>
            <a:off x="3059851" y="6475540"/>
            <a:ext cx="3739582" cy="4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Flowchart: Magnetic Disk 46">
            <a:extLst>
              <a:ext uri="{FF2B5EF4-FFF2-40B4-BE49-F238E27FC236}">
                <a16:creationId xmlns:a16="http://schemas.microsoft.com/office/drawing/2014/main" id="{8FD86E86-3CDF-CDD9-6DDA-69BECDB825BC}"/>
              </a:ext>
            </a:extLst>
          </p:cNvPr>
          <p:cNvSpPr/>
          <p:nvPr/>
        </p:nvSpPr>
        <p:spPr>
          <a:xfrm>
            <a:off x="1351996" y="1795268"/>
            <a:ext cx="2390995" cy="2466901"/>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49" name="Picture 48">
            <a:extLst>
              <a:ext uri="{FF2B5EF4-FFF2-40B4-BE49-F238E27FC236}">
                <a16:creationId xmlns:a16="http://schemas.microsoft.com/office/drawing/2014/main" id="{9C69E6A7-022B-8EF8-8348-F7330C00C74D}"/>
              </a:ext>
            </a:extLst>
          </p:cNvPr>
          <p:cNvPicPr>
            <a:picLocks noChangeAspect="1"/>
          </p:cNvPicPr>
          <p:nvPr/>
        </p:nvPicPr>
        <p:blipFill>
          <a:blip r:embed="rId4"/>
          <a:stretch>
            <a:fillRect/>
          </a:stretch>
        </p:blipFill>
        <p:spPr>
          <a:xfrm>
            <a:off x="1883593" y="2683730"/>
            <a:ext cx="1309464" cy="1309464"/>
          </a:xfrm>
          <a:prstGeom prst="rect">
            <a:avLst/>
          </a:prstGeom>
          <a:ln>
            <a:noFill/>
          </a:ln>
        </p:spPr>
      </p:pic>
      <p:cxnSp>
        <p:nvCxnSpPr>
          <p:cNvPr id="50" name="Straight Arrow Connector 49">
            <a:extLst>
              <a:ext uri="{FF2B5EF4-FFF2-40B4-BE49-F238E27FC236}">
                <a16:creationId xmlns:a16="http://schemas.microsoft.com/office/drawing/2014/main" id="{E3ABBB7F-E841-5D67-0E34-B9B2C95108AA}"/>
              </a:ext>
            </a:extLst>
          </p:cNvPr>
          <p:cNvCxnSpPr>
            <a:cxnSpLocks/>
            <a:stCxn id="47" idx="4"/>
            <a:endCxn id="46" idx="1"/>
          </p:cNvCxnSpPr>
          <p:nvPr/>
        </p:nvCxnSpPr>
        <p:spPr>
          <a:xfrm>
            <a:off x="3742991" y="3028719"/>
            <a:ext cx="2181929" cy="1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raphic 3" descr="Hourglass 60% with solid fill">
            <a:extLst>
              <a:ext uri="{FF2B5EF4-FFF2-40B4-BE49-F238E27FC236}">
                <a16:creationId xmlns:a16="http://schemas.microsoft.com/office/drawing/2014/main" id="{5FD0D921-1149-E0D7-F1D7-91F2702751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9420" y="-5697"/>
            <a:ext cx="914400" cy="914400"/>
          </a:xfrm>
          <a:prstGeom prst="rect">
            <a:avLst/>
          </a:prstGeom>
        </p:spPr>
      </p:pic>
      <p:pic>
        <p:nvPicPr>
          <p:cNvPr id="56" name="Graphic 55" descr="Harvey Balls 100% with solid fill">
            <a:extLst>
              <a:ext uri="{FF2B5EF4-FFF2-40B4-BE49-F238E27FC236}">
                <a16:creationId xmlns:a16="http://schemas.microsoft.com/office/drawing/2014/main" id="{C64364B6-ED4B-48FC-F552-A7335ABBEE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15627" y="268623"/>
            <a:ext cx="365760" cy="365760"/>
          </a:xfrm>
          <a:prstGeom prst="rect">
            <a:avLst/>
          </a:prstGeom>
        </p:spPr>
      </p:pic>
      <p:pic>
        <p:nvPicPr>
          <p:cNvPr id="58" name="Graphic 57" descr="Harvey Balls 100% with solid fill">
            <a:extLst>
              <a:ext uri="{FF2B5EF4-FFF2-40B4-BE49-F238E27FC236}">
                <a16:creationId xmlns:a16="http://schemas.microsoft.com/office/drawing/2014/main" id="{F9EB1310-771B-7B73-46BA-F89686359F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3116" y="259626"/>
            <a:ext cx="365760" cy="365760"/>
          </a:xfrm>
          <a:prstGeom prst="rect">
            <a:avLst/>
          </a:prstGeom>
        </p:spPr>
      </p:pic>
      <p:pic>
        <p:nvPicPr>
          <p:cNvPr id="60" name="Graphic 59" descr="Harvey Balls 100% with solid fill">
            <a:extLst>
              <a:ext uri="{FF2B5EF4-FFF2-40B4-BE49-F238E27FC236}">
                <a16:creationId xmlns:a16="http://schemas.microsoft.com/office/drawing/2014/main" id="{39DF5803-76CD-18B7-000C-6301BCBBA14C}"/>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0170231" y="268623"/>
            <a:ext cx="365760" cy="365760"/>
          </a:xfrm>
          <a:prstGeom prst="rect">
            <a:avLst/>
          </a:prstGeom>
        </p:spPr>
      </p:pic>
      <p:pic>
        <p:nvPicPr>
          <p:cNvPr id="62" name="Graphic 61" descr="Harvey Balls 100% with solid fill">
            <a:extLst>
              <a:ext uri="{FF2B5EF4-FFF2-40B4-BE49-F238E27FC236}">
                <a16:creationId xmlns:a16="http://schemas.microsoft.com/office/drawing/2014/main" id="{CE1DCF24-7F7E-3089-3F56-1C30DF214C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6673" y="268623"/>
            <a:ext cx="365760" cy="365760"/>
          </a:xfrm>
          <a:prstGeom prst="rect">
            <a:avLst/>
          </a:prstGeom>
        </p:spPr>
      </p:pic>
      <p:pic>
        <p:nvPicPr>
          <p:cNvPr id="1024" name="Graphic 1023" descr="Harvey Balls 100% with solid fill">
            <a:extLst>
              <a:ext uri="{FF2B5EF4-FFF2-40B4-BE49-F238E27FC236}">
                <a16:creationId xmlns:a16="http://schemas.microsoft.com/office/drawing/2014/main" id="{D64A40B8-B117-210C-E535-8FE49CDA5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0473" y="260428"/>
            <a:ext cx="365760" cy="365760"/>
          </a:xfrm>
          <a:prstGeom prst="rect">
            <a:avLst/>
          </a:prstGeom>
        </p:spPr>
      </p:pic>
      <p:sp>
        <p:nvSpPr>
          <p:cNvPr id="2" name="TextBox 1">
            <a:extLst>
              <a:ext uri="{FF2B5EF4-FFF2-40B4-BE49-F238E27FC236}">
                <a16:creationId xmlns:a16="http://schemas.microsoft.com/office/drawing/2014/main" id="{000C844D-A93E-51D7-7B03-C86CE991EB9C}"/>
              </a:ext>
            </a:extLst>
          </p:cNvPr>
          <p:cNvSpPr txBox="1"/>
          <p:nvPr/>
        </p:nvSpPr>
        <p:spPr>
          <a:xfrm>
            <a:off x="850604" y="4385930"/>
            <a:ext cx="609600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1700" b="0" i="1" u="none" strike="noStrike" baseline="0">
                <a:solidFill>
                  <a:srgbClr val="1F2728"/>
                </a:solidFill>
                <a:latin typeface="Aptos"/>
                <a:ea typeface="Aptos"/>
                <a:cs typeface="Aptos"/>
              </a:rPr>
              <a:t>Structural Analysis of Raw Datasets</a:t>
            </a:r>
            <a:endParaRPr lang="en-US" sz="1700">
              <a:solidFill>
                <a:srgbClr val="1F2728"/>
              </a:solidFill>
              <a:latin typeface="Aptos"/>
              <a:ea typeface="Aptos"/>
              <a:cs typeface="Aptos"/>
            </a:endParaRPr>
          </a:p>
          <a:p>
            <a:pPr marL="285750" indent="-285750">
              <a:buFont typeface="Wingdings"/>
              <a:buChar char="§"/>
            </a:pPr>
            <a:r>
              <a:rPr lang="en-US" sz="1700" i="1">
                <a:solidFill>
                  <a:srgbClr val="1F2728"/>
                </a:solidFill>
                <a:latin typeface="Aptos"/>
              </a:rPr>
              <a:t>Data Merging and Assessment Recalculation</a:t>
            </a:r>
          </a:p>
          <a:p>
            <a:pPr marL="285750" indent="-285750">
              <a:buFont typeface="Wingdings"/>
              <a:buChar char="§"/>
            </a:pPr>
            <a:r>
              <a:rPr lang="en-US" sz="1700" i="1">
                <a:solidFill>
                  <a:srgbClr val="1F2728"/>
                </a:solidFill>
                <a:latin typeface="Aptos"/>
              </a:rPr>
              <a:t>Handling Missing and Inconsistent Entries</a:t>
            </a:r>
          </a:p>
          <a:p>
            <a:pPr marL="285750" indent="-285750">
              <a:buFont typeface="Wingdings"/>
              <a:buChar char="§"/>
            </a:pPr>
            <a:r>
              <a:rPr lang="en-US" sz="1700" i="1">
                <a:solidFill>
                  <a:srgbClr val="1F2728"/>
                </a:solidFill>
                <a:latin typeface="Aptos"/>
              </a:rPr>
              <a:t>Activity and </a:t>
            </a:r>
            <a:r>
              <a:rPr lang="en-US" sz="1700" i="1" err="1">
                <a:solidFill>
                  <a:srgbClr val="1F2728"/>
                </a:solidFill>
                <a:latin typeface="Aptos"/>
              </a:rPr>
              <a:t>Behavioural</a:t>
            </a:r>
            <a:r>
              <a:rPr lang="en-US" sz="1700" i="1">
                <a:solidFill>
                  <a:srgbClr val="1F2728"/>
                </a:solidFill>
                <a:latin typeface="Aptos"/>
              </a:rPr>
              <a:t> Feature Engineering</a:t>
            </a:r>
          </a:p>
        </p:txBody>
      </p:sp>
    </p:spTree>
    <p:extLst>
      <p:ext uri="{BB962C8B-B14F-4D97-AF65-F5344CB8AC3E}">
        <p14:creationId xmlns:p14="http://schemas.microsoft.com/office/powerpoint/2010/main" val="288982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5">
                                            <p:bg/>
                                          </p:spTgt>
                                        </p:tgtEl>
                                        <p:attrNameLst>
                                          <p:attrName>style.visibility</p:attrName>
                                        </p:attrNameLst>
                                      </p:cBhvr>
                                      <p:to>
                                        <p:strVal val="visible"/>
                                      </p:to>
                                    </p:set>
                                    <p:animEffect transition="in" filter="wipe(up)">
                                      <p:cBhvr>
                                        <p:cTn id="10" dur="500"/>
                                        <p:tgtEl>
                                          <p:spTgt spid="45">
                                            <p:bg/>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wipe(up)">
                                      <p:cBhvr>
                                        <p:cTn id="13" dur="500"/>
                                        <p:tgtEl>
                                          <p:spTgt spid="4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allAtOnce"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4DA7-E8A5-A154-5700-F658BCF953DC}"/>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A7ED9135-7493-1325-7FC8-33FBD11D50FA}"/>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AEC57D90-5DA7-F928-DC18-8CFC8AF70655}"/>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B548656B-88D7-CED0-92AD-B9182A0B6862}"/>
              </a:ext>
            </a:extLst>
          </p:cNvPr>
          <p:cNvSpPr txBox="1"/>
          <p:nvPr/>
        </p:nvSpPr>
        <p:spPr>
          <a:xfrm>
            <a:off x="3786585" y="6210214"/>
            <a:ext cx="1720166"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AEF89842-E995-0B30-A136-A4133AFA07D5}"/>
              </a:ext>
            </a:extLst>
          </p:cNvPr>
          <p:cNvSpPr txBox="1"/>
          <p:nvPr/>
        </p:nvSpPr>
        <p:spPr>
          <a:xfrm>
            <a:off x="1203224" y="6198863"/>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cxnSp>
        <p:nvCxnSpPr>
          <p:cNvPr id="38" name="Straight Arrow Connector 37">
            <a:extLst>
              <a:ext uri="{FF2B5EF4-FFF2-40B4-BE49-F238E27FC236}">
                <a16:creationId xmlns:a16="http://schemas.microsoft.com/office/drawing/2014/main" id="{2379963C-AA6A-5F1F-133D-5E15D410BBC3}"/>
              </a:ext>
            </a:extLst>
          </p:cNvPr>
          <p:cNvCxnSpPr>
            <a:cxnSpLocks/>
            <a:stCxn id="37" idx="3"/>
            <a:endCxn id="36" idx="1"/>
          </p:cNvCxnSpPr>
          <p:nvPr/>
        </p:nvCxnSpPr>
        <p:spPr>
          <a:xfrm>
            <a:off x="2923390" y="6392490"/>
            <a:ext cx="863195" cy="73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47DF0F7A-B6A5-CBBB-19EE-43860DAAAE60}"/>
              </a:ext>
            </a:extLst>
          </p:cNvPr>
          <p:cNvCxnSpPr>
            <a:cxnSpLocks/>
            <a:stCxn id="36" idx="3"/>
            <a:endCxn id="3" idx="1"/>
          </p:cNvCxnSpPr>
          <p:nvPr/>
        </p:nvCxnSpPr>
        <p:spPr>
          <a:xfrm flipV="1">
            <a:off x="5506751" y="6388445"/>
            <a:ext cx="3057217" cy="11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810EFBE-F951-A3F0-B30B-4F9F98029A3A}"/>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FCD9D83B-913A-C3C8-0186-EB722CFE8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3" name="Text Box 39">
            <a:extLst>
              <a:ext uri="{FF2B5EF4-FFF2-40B4-BE49-F238E27FC236}">
                <a16:creationId xmlns:a16="http://schemas.microsoft.com/office/drawing/2014/main" id="{93C6007F-C28E-8BF2-BE3E-C8F529CA0E28}"/>
              </a:ext>
            </a:extLst>
          </p:cNvPr>
          <p:cNvSpPr txBox="1"/>
          <p:nvPr/>
        </p:nvSpPr>
        <p:spPr>
          <a:xfrm>
            <a:off x="8563968" y="6198863"/>
            <a:ext cx="2545492"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i="1">
                <a:solidFill>
                  <a:srgbClr val="C00000"/>
                </a:solidFill>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sp>
        <p:nvSpPr>
          <p:cNvPr id="13" name="Flowchart: Magnetic Disk 12">
            <a:extLst>
              <a:ext uri="{FF2B5EF4-FFF2-40B4-BE49-F238E27FC236}">
                <a16:creationId xmlns:a16="http://schemas.microsoft.com/office/drawing/2014/main" id="{DF413122-F241-ED58-1DF0-094D876DDF51}"/>
              </a:ext>
            </a:extLst>
          </p:cNvPr>
          <p:cNvSpPr/>
          <p:nvPr/>
        </p:nvSpPr>
        <p:spPr>
          <a:xfrm>
            <a:off x="1380229" y="1273630"/>
            <a:ext cx="2395659" cy="2465001"/>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4" name="Picture 13">
            <a:extLst>
              <a:ext uri="{FF2B5EF4-FFF2-40B4-BE49-F238E27FC236}">
                <a16:creationId xmlns:a16="http://schemas.microsoft.com/office/drawing/2014/main" id="{56C17F79-5F5C-AA68-1F5F-394BC970E200}"/>
              </a:ext>
            </a:extLst>
          </p:cNvPr>
          <p:cNvPicPr>
            <a:picLocks noChangeAspect="1"/>
          </p:cNvPicPr>
          <p:nvPr/>
        </p:nvPicPr>
        <p:blipFill>
          <a:blip r:embed="rId4"/>
          <a:srcRect t="16592"/>
          <a:stretch>
            <a:fillRect/>
          </a:stretch>
        </p:blipFill>
        <p:spPr>
          <a:xfrm>
            <a:off x="1887548" y="2328606"/>
            <a:ext cx="1381018" cy="1151884"/>
          </a:xfrm>
          <a:prstGeom prst="rect">
            <a:avLst/>
          </a:prstGeom>
        </p:spPr>
      </p:pic>
      <p:sp>
        <p:nvSpPr>
          <p:cNvPr id="15" name="Flowchart: Magnetic Disk 14">
            <a:extLst>
              <a:ext uri="{FF2B5EF4-FFF2-40B4-BE49-F238E27FC236}">
                <a16:creationId xmlns:a16="http://schemas.microsoft.com/office/drawing/2014/main" id="{1F0005C6-BAF2-9ADC-F976-D1B922A04514}"/>
              </a:ext>
            </a:extLst>
          </p:cNvPr>
          <p:cNvSpPr/>
          <p:nvPr/>
        </p:nvSpPr>
        <p:spPr>
          <a:xfrm>
            <a:off x="74643" y="5883493"/>
            <a:ext cx="914400" cy="954806"/>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6" name="Picture 15">
            <a:extLst>
              <a:ext uri="{FF2B5EF4-FFF2-40B4-BE49-F238E27FC236}">
                <a16:creationId xmlns:a16="http://schemas.microsoft.com/office/drawing/2014/main" id="{382D89E1-1EBA-F53B-F717-205E660BDF8A}"/>
              </a:ext>
            </a:extLst>
          </p:cNvPr>
          <p:cNvPicPr>
            <a:picLocks noChangeAspect="1"/>
          </p:cNvPicPr>
          <p:nvPr/>
        </p:nvPicPr>
        <p:blipFill>
          <a:blip r:embed="rId5"/>
          <a:srcRect l="819" t="9808" b="6435"/>
          <a:stretch>
            <a:fillRect/>
          </a:stretch>
        </p:blipFill>
        <p:spPr>
          <a:xfrm>
            <a:off x="229791" y="6206953"/>
            <a:ext cx="634879" cy="536151"/>
          </a:xfrm>
          <a:prstGeom prst="rect">
            <a:avLst/>
          </a:prstGeom>
        </p:spPr>
      </p:pic>
      <p:pic>
        <p:nvPicPr>
          <p:cNvPr id="4" name="Graphic 3" descr="Harvey Balls 100% with solid fill">
            <a:extLst>
              <a:ext uri="{FF2B5EF4-FFF2-40B4-BE49-F238E27FC236}">
                <a16:creationId xmlns:a16="http://schemas.microsoft.com/office/drawing/2014/main" id="{E1CA6883-C519-491A-F4F3-08FF48D81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5627" y="268623"/>
            <a:ext cx="365760" cy="365760"/>
          </a:xfrm>
          <a:prstGeom prst="rect">
            <a:avLst/>
          </a:prstGeom>
        </p:spPr>
      </p:pic>
      <p:pic>
        <p:nvPicPr>
          <p:cNvPr id="7" name="Graphic 6" descr="Harvey Balls 100% with solid fill">
            <a:extLst>
              <a:ext uri="{FF2B5EF4-FFF2-40B4-BE49-F238E27FC236}">
                <a16:creationId xmlns:a16="http://schemas.microsoft.com/office/drawing/2014/main" id="{E4CDA0F8-0BB4-AB43-0858-DCD3AFC701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3116" y="259626"/>
            <a:ext cx="365760" cy="365760"/>
          </a:xfrm>
          <a:prstGeom prst="rect">
            <a:avLst/>
          </a:prstGeom>
        </p:spPr>
      </p:pic>
      <p:pic>
        <p:nvPicPr>
          <p:cNvPr id="9" name="Graphic 8" descr="Harvey Balls 100% with solid fill">
            <a:extLst>
              <a:ext uri="{FF2B5EF4-FFF2-40B4-BE49-F238E27FC236}">
                <a16:creationId xmlns:a16="http://schemas.microsoft.com/office/drawing/2014/main" id="{2CD6F22E-E07D-1CC9-CE17-40948CE4FD1F}"/>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10170231" y="268623"/>
            <a:ext cx="365760" cy="365760"/>
          </a:xfrm>
          <a:prstGeom prst="rect">
            <a:avLst/>
          </a:prstGeom>
        </p:spPr>
      </p:pic>
      <p:pic>
        <p:nvPicPr>
          <p:cNvPr id="11" name="Graphic 10" descr="Harvey Balls 100% with solid fill">
            <a:extLst>
              <a:ext uri="{FF2B5EF4-FFF2-40B4-BE49-F238E27FC236}">
                <a16:creationId xmlns:a16="http://schemas.microsoft.com/office/drawing/2014/main" id="{B531CAC1-1932-71DB-5A9F-118545913C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6673" y="268623"/>
            <a:ext cx="365760" cy="365760"/>
          </a:xfrm>
          <a:prstGeom prst="rect">
            <a:avLst/>
          </a:prstGeom>
        </p:spPr>
      </p:pic>
      <p:pic>
        <p:nvPicPr>
          <p:cNvPr id="17" name="Graphic 16" descr="Harvey Balls 100% with solid fill">
            <a:extLst>
              <a:ext uri="{FF2B5EF4-FFF2-40B4-BE49-F238E27FC236}">
                <a16:creationId xmlns:a16="http://schemas.microsoft.com/office/drawing/2014/main" id="{07B93440-8737-7A69-8BA0-DD85FC231D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0473" y="260428"/>
            <a:ext cx="365760" cy="365760"/>
          </a:xfrm>
          <a:prstGeom prst="rect">
            <a:avLst/>
          </a:prstGeom>
        </p:spPr>
      </p:pic>
      <p:sp>
        <p:nvSpPr>
          <p:cNvPr id="10" name="Rectangle: Rounded Corners 9">
            <a:extLst>
              <a:ext uri="{FF2B5EF4-FFF2-40B4-BE49-F238E27FC236}">
                <a16:creationId xmlns:a16="http://schemas.microsoft.com/office/drawing/2014/main" id="{49AF2BB6-9598-E35A-76D1-77F05494BC0C}"/>
              </a:ext>
            </a:extLst>
          </p:cNvPr>
          <p:cNvSpPr/>
          <p:nvPr/>
        </p:nvSpPr>
        <p:spPr>
          <a:xfrm>
            <a:off x="8764799" y="1710038"/>
            <a:ext cx="2071488" cy="550271"/>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solidFill>
                  <a:schemeClr val="tx1"/>
                </a:solidFill>
                <a:latin typeface="Arial Rounded MT Bold"/>
              </a:rPr>
              <a:t>Data Cleaning</a:t>
            </a:r>
            <a:endParaRPr lang="en-ZA" sz="1600">
              <a:solidFill>
                <a:schemeClr val="tx1"/>
              </a:solidFill>
              <a:latin typeface="Arial Rounded MT Bold" panose="020F0704030504030204" pitchFamily="34" charset="0"/>
            </a:endParaRPr>
          </a:p>
        </p:txBody>
      </p:sp>
      <p:sp>
        <p:nvSpPr>
          <p:cNvPr id="18" name="Rectangle: Rounded Corners 17">
            <a:extLst>
              <a:ext uri="{FF2B5EF4-FFF2-40B4-BE49-F238E27FC236}">
                <a16:creationId xmlns:a16="http://schemas.microsoft.com/office/drawing/2014/main" id="{B05C5F19-5C50-9ACC-434E-80F57027B8C7}"/>
              </a:ext>
            </a:extLst>
          </p:cNvPr>
          <p:cNvSpPr/>
          <p:nvPr/>
        </p:nvSpPr>
        <p:spPr>
          <a:xfrm>
            <a:off x="8796883" y="2637806"/>
            <a:ext cx="2071488" cy="550271"/>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solidFill>
                  <a:schemeClr val="tx1"/>
                </a:solidFill>
                <a:latin typeface="Arial Rounded MT Bold"/>
              </a:rPr>
              <a:t>Minimal Text Pre-processing</a:t>
            </a:r>
            <a:endParaRPr lang="en-ZA" sz="1600" err="1">
              <a:solidFill>
                <a:schemeClr val="tx1"/>
              </a:solidFill>
              <a:latin typeface="Arial Rounded MT Bold" panose="020F0704030504030204" pitchFamily="34" charset="0"/>
            </a:endParaRPr>
          </a:p>
        </p:txBody>
      </p:sp>
      <p:sp>
        <p:nvSpPr>
          <p:cNvPr id="20" name="Rectangle: Rounded Corners 19">
            <a:extLst>
              <a:ext uri="{FF2B5EF4-FFF2-40B4-BE49-F238E27FC236}">
                <a16:creationId xmlns:a16="http://schemas.microsoft.com/office/drawing/2014/main" id="{C7C6BF97-F142-4DAD-11C3-71F70A6BF706}"/>
              </a:ext>
            </a:extLst>
          </p:cNvPr>
          <p:cNvSpPr/>
          <p:nvPr/>
        </p:nvSpPr>
        <p:spPr>
          <a:xfrm>
            <a:off x="8796883" y="3613701"/>
            <a:ext cx="2071488" cy="550271"/>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solidFill>
                  <a:schemeClr val="tx1"/>
                </a:solidFill>
                <a:latin typeface="Arial Rounded MT Bold"/>
              </a:rPr>
              <a:t>Sentiment Labelling</a:t>
            </a:r>
            <a:endParaRPr lang="en-ZA" sz="1600" err="1">
              <a:solidFill>
                <a:schemeClr val="tx1"/>
              </a:solidFill>
              <a:latin typeface="Arial Rounded MT Bold" panose="020F0704030504030204" pitchFamily="34" charset="0"/>
            </a:endParaRPr>
          </a:p>
        </p:txBody>
      </p:sp>
      <p:sp>
        <p:nvSpPr>
          <p:cNvPr id="23" name="Rectangle: Rounded Corners 22">
            <a:extLst>
              <a:ext uri="{FF2B5EF4-FFF2-40B4-BE49-F238E27FC236}">
                <a16:creationId xmlns:a16="http://schemas.microsoft.com/office/drawing/2014/main" id="{9B5DC569-AC03-CFAF-FFF4-158F69EACDC0}"/>
              </a:ext>
            </a:extLst>
          </p:cNvPr>
          <p:cNvSpPr/>
          <p:nvPr/>
        </p:nvSpPr>
        <p:spPr>
          <a:xfrm>
            <a:off x="8796883" y="4643069"/>
            <a:ext cx="2071488" cy="550271"/>
          </a:xfrm>
          <a:prstGeom prst="roundRect">
            <a:avLst/>
          </a:prstGeom>
          <a:solidFill>
            <a:srgbClr val="E2F0D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solidFill>
                  <a:schemeClr val="tx1"/>
                </a:solidFill>
                <a:latin typeface="Arial Rounded MT Bold"/>
              </a:rPr>
              <a:t>Tokenization</a:t>
            </a:r>
            <a:endParaRPr lang="en-ZA" sz="1600">
              <a:solidFill>
                <a:schemeClr val="tx1"/>
              </a:solidFill>
              <a:latin typeface="Arial Rounded MT Bold" panose="020F0704030504030204" pitchFamily="34" charset="0"/>
            </a:endParaRPr>
          </a:p>
        </p:txBody>
      </p:sp>
      <p:sp>
        <p:nvSpPr>
          <p:cNvPr id="24" name="Arrow: Down 23">
            <a:extLst>
              <a:ext uri="{FF2B5EF4-FFF2-40B4-BE49-F238E27FC236}">
                <a16:creationId xmlns:a16="http://schemas.microsoft.com/office/drawing/2014/main" id="{EBA3D978-1F0A-BD79-3E7E-83A45CA8C001}"/>
              </a:ext>
            </a:extLst>
          </p:cNvPr>
          <p:cNvSpPr/>
          <p:nvPr/>
        </p:nvSpPr>
        <p:spPr>
          <a:xfrm>
            <a:off x="9689829" y="2334024"/>
            <a:ext cx="187142" cy="311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7207863C-074A-7D9C-EA5F-9D8169297102}"/>
              </a:ext>
            </a:extLst>
          </p:cNvPr>
          <p:cNvSpPr/>
          <p:nvPr/>
        </p:nvSpPr>
        <p:spPr>
          <a:xfrm>
            <a:off x="9716566" y="3275736"/>
            <a:ext cx="187142" cy="311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620EDD7C-A62C-BB00-FCED-37B4F578B07E}"/>
              </a:ext>
            </a:extLst>
          </p:cNvPr>
          <p:cNvSpPr/>
          <p:nvPr/>
        </p:nvSpPr>
        <p:spPr>
          <a:xfrm>
            <a:off x="9689828" y="4280567"/>
            <a:ext cx="187142" cy="311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D69EAE-7E4D-C185-E714-FBD1F251A0AC}"/>
              </a:ext>
            </a:extLst>
          </p:cNvPr>
          <p:cNvSpPr txBox="1"/>
          <p:nvPr/>
        </p:nvSpPr>
        <p:spPr>
          <a:xfrm>
            <a:off x="561475" y="3749842"/>
            <a:ext cx="786063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1700" b="1" i="1" baseline="0">
                <a:solidFill>
                  <a:srgbClr val="1F2728"/>
                </a:solidFill>
                <a:latin typeface="Aptos"/>
                <a:ea typeface="Arial"/>
                <a:cs typeface="Arial"/>
              </a:rPr>
              <a:t>Data Cleaning:</a:t>
            </a:r>
            <a:r>
              <a:rPr lang="en-US" sz="1700" i="1" baseline="0">
                <a:solidFill>
                  <a:srgbClr val="1F2728"/>
                </a:solidFill>
                <a:latin typeface="Aptos"/>
                <a:ea typeface="Arial"/>
                <a:cs typeface="Arial"/>
              </a:rPr>
              <a:t> removed duplicates</a:t>
            </a:r>
            <a:r>
              <a:rPr lang="en-US" sz="1700" i="1">
                <a:solidFill>
                  <a:srgbClr val="1F2728"/>
                </a:solidFill>
                <a:latin typeface="Aptos"/>
                <a:ea typeface="Arial"/>
                <a:cs typeface="Arial"/>
              </a:rPr>
              <a:t> &amp; very short text,</a:t>
            </a:r>
            <a:r>
              <a:rPr lang="en-US" sz="1700" i="1" baseline="0">
                <a:solidFill>
                  <a:srgbClr val="1F2728"/>
                </a:solidFill>
                <a:latin typeface="Aptos"/>
                <a:ea typeface="Arial"/>
                <a:cs typeface="Arial"/>
              </a:rPr>
              <a:t> filtered non-English reviews</a:t>
            </a:r>
            <a:endParaRPr lang="en-US" sz="1700" i="1">
              <a:latin typeface="Aptos"/>
              <a:ea typeface="Arial"/>
              <a:cs typeface="Arial"/>
            </a:endParaRPr>
          </a:p>
          <a:p>
            <a:pPr marL="285750" indent="-285750" algn="just">
              <a:buFont typeface="Arial,Sans-Serif"/>
              <a:buChar char="•"/>
            </a:pPr>
            <a:r>
              <a:rPr lang="en-US" sz="1700" b="1" i="1" baseline="0">
                <a:solidFill>
                  <a:srgbClr val="1F2728"/>
                </a:solidFill>
                <a:latin typeface="Aptos"/>
                <a:ea typeface="Arial"/>
                <a:cs typeface="Arial"/>
              </a:rPr>
              <a:t>Light Preprocessing (BERT-Compatible):</a:t>
            </a:r>
            <a:r>
              <a:rPr lang="en-US" sz="1700" i="1" baseline="0">
                <a:solidFill>
                  <a:srgbClr val="1F2728"/>
                </a:solidFill>
                <a:latin typeface="Aptos"/>
                <a:ea typeface="Arial"/>
                <a:cs typeface="Arial"/>
              </a:rPr>
              <a:t> removed URLs and noise; no </a:t>
            </a:r>
            <a:r>
              <a:rPr lang="en-US" sz="1700" i="1" baseline="0" err="1">
                <a:solidFill>
                  <a:srgbClr val="1F2728"/>
                </a:solidFill>
                <a:latin typeface="Aptos"/>
                <a:ea typeface="Arial"/>
                <a:cs typeface="Arial"/>
              </a:rPr>
              <a:t>stopword</a:t>
            </a:r>
            <a:r>
              <a:rPr lang="en-US" sz="1700" i="1" baseline="0">
                <a:solidFill>
                  <a:srgbClr val="1F2728"/>
                </a:solidFill>
                <a:latin typeface="Aptos"/>
                <a:ea typeface="Arial"/>
                <a:cs typeface="Arial"/>
              </a:rPr>
              <a:t> removal </a:t>
            </a:r>
            <a:r>
              <a:rPr lang="en-US" sz="1700" i="1">
                <a:solidFill>
                  <a:srgbClr val="1F2728"/>
                </a:solidFill>
                <a:latin typeface="Aptos"/>
                <a:ea typeface="Arial"/>
                <a:cs typeface="Arial"/>
              </a:rPr>
              <a:t>or </a:t>
            </a:r>
            <a:r>
              <a:rPr lang="en-US" sz="1700" i="1" err="1">
                <a:solidFill>
                  <a:srgbClr val="1F2728"/>
                </a:solidFill>
                <a:latin typeface="Aptos"/>
                <a:ea typeface="Arial"/>
                <a:cs typeface="Arial"/>
              </a:rPr>
              <a:t>lemmatisation</a:t>
            </a:r>
            <a:r>
              <a:rPr lang="en-US" sz="1700" i="1" baseline="0">
                <a:solidFill>
                  <a:srgbClr val="1F2728"/>
                </a:solidFill>
                <a:latin typeface="Aptos"/>
                <a:ea typeface="Arial"/>
                <a:cs typeface="Arial"/>
              </a:rPr>
              <a:t> to preserve contextual information.</a:t>
            </a:r>
            <a:r>
              <a:rPr lang="en-US" sz="1700" i="1">
                <a:latin typeface="Aptos"/>
                <a:ea typeface="Arial"/>
                <a:cs typeface="Arial"/>
              </a:rPr>
              <a:t>​</a:t>
            </a:r>
          </a:p>
          <a:p>
            <a:pPr marL="285750" indent="-285750" algn="just">
              <a:buFont typeface="Arial,Sans-Serif"/>
              <a:buChar char="•"/>
            </a:pPr>
            <a:r>
              <a:rPr lang="en-US" sz="1700" b="1" i="1" baseline="0">
                <a:solidFill>
                  <a:srgbClr val="1F2728"/>
                </a:solidFill>
                <a:latin typeface="Aptos"/>
                <a:ea typeface="Arial"/>
                <a:cs typeface="Arial"/>
              </a:rPr>
              <a:t>Sentiment Labelling:</a:t>
            </a:r>
            <a:r>
              <a:rPr lang="en-US" sz="1700" i="1" baseline="0">
                <a:solidFill>
                  <a:srgbClr val="1F2728"/>
                </a:solidFill>
                <a:latin typeface="Aptos"/>
                <a:ea typeface="Arial"/>
                <a:cs typeface="Arial"/>
              </a:rPr>
              <a:t> ratings 1–2 = </a:t>
            </a:r>
            <a:r>
              <a:rPr lang="en-US" sz="1700" b="1" i="1" baseline="0">
                <a:solidFill>
                  <a:srgbClr val="FF0000"/>
                </a:solidFill>
                <a:latin typeface="Aptos"/>
                <a:ea typeface="Arial"/>
                <a:cs typeface="Arial"/>
              </a:rPr>
              <a:t>negative</a:t>
            </a:r>
            <a:r>
              <a:rPr lang="en-US" sz="1700" i="1" baseline="0">
                <a:solidFill>
                  <a:srgbClr val="1F2728"/>
                </a:solidFill>
                <a:latin typeface="Aptos"/>
                <a:ea typeface="Arial"/>
                <a:cs typeface="Arial"/>
              </a:rPr>
              <a:t>, 3 = </a:t>
            </a:r>
            <a:r>
              <a:rPr lang="en-US" sz="1700" b="1" i="1" baseline="0">
                <a:solidFill>
                  <a:schemeClr val="accent2">
                    <a:lumMod val="76000"/>
                  </a:schemeClr>
                </a:solidFill>
                <a:latin typeface="Aptos"/>
                <a:ea typeface="Arial"/>
                <a:cs typeface="Arial"/>
              </a:rPr>
              <a:t>neutral</a:t>
            </a:r>
            <a:r>
              <a:rPr lang="en-US" sz="1700" i="1" baseline="0">
                <a:solidFill>
                  <a:srgbClr val="1F2728"/>
                </a:solidFill>
                <a:latin typeface="Aptos"/>
                <a:ea typeface="Arial"/>
                <a:cs typeface="Arial"/>
              </a:rPr>
              <a:t>, 4–5 = </a:t>
            </a:r>
            <a:r>
              <a:rPr lang="en-US" sz="1700" b="1" i="1" baseline="0">
                <a:solidFill>
                  <a:schemeClr val="accent6">
                    <a:lumMod val="49000"/>
                  </a:schemeClr>
                </a:solidFill>
                <a:latin typeface="Aptos"/>
                <a:ea typeface="Arial"/>
                <a:cs typeface="Arial"/>
              </a:rPr>
              <a:t>positive</a:t>
            </a:r>
            <a:r>
              <a:rPr lang="en-US" sz="1700" i="1" baseline="0">
                <a:solidFill>
                  <a:srgbClr val="1F2728"/>
                </a:solidFill>
                <a:latin typeface="Aptos"/>
                <a:ea typeface="Arial"/>
                <a:cs typeface="Arial"/>
              </a:rPr>
              <a:t>; natural </a:t>
            </a:r>
            <a:r>
              <a:rPr lang="en-US" sz="1700" i="1">
                <a:solidFill>
                  <a:srgbClr val="1F2728"/>
                </a:solidFill>
                <a:latin typeface="Aptos"/>
                <a:ea typeface="Arial"/>
                <a:cs typeface="Arial"/>
              </a:rPr>
              <a:t>class distribution</a:t>
            </a:r>
            <a:r>
              <a:rPr lang="en-US" sz="1700" i="1" baseline="0">
                <a:solidFill>
                  <a:srgbClr val="1F2728"/>
                </a:solidFill>
                <a:latin typeface="Aptos"/>
                <a:ea typeface="Arial"/>
                <a:cs typeface="Arial"/>
              </a:rPr>
              <a:t> kept with no resampling.</a:t>
            </a:r>
            <a:r>
              <a:rPr lang="en-US" sz="1700" i="1">
                <a:latin typeface="Aptos"/>
                <a:ea typeface="Arial"/>
                <a:cs typeface="Arial"/>
              </a:rPr>
              <a:t>​</a:t>
            </a:r>
          </a:p>
          <a:p>
            <a:pPr marL="285750" lvl="0" indent="-285750" algn="just" rtl="0">
              <a:buFont typeface="Arial,Sans-Serif"/>
              <a:buChar char="•"/>
            </a:pPr>
            <a:r>
              <a:rPr lang="en-US" sz="1700" b="1" i="1" baseline="0" err="1">
                <a:solidFill>
                  <a:srgbClr val="1F2728"/>
                </a:solidFill>
                <a:latin typeface="Aptos"/>
                <a:ea typeface="Arial"/>
                <a:cs typeface="Arial"/>
              </a:rPr>
              <a:t>Tokenisation</a:t>
            </a:r>
            <a:r>
              <a:rPr lang="en-US" sz="1700" b="1" i="1" baseline="0">
                <a:solidFill>
                  <a:srgbClr val="1F2728"/>
                </a:solidFill>
                <a:latin typeface="Aptos"/>
                <a:ea typeface="Arial"/>
                <a:cs typeface="Arial"/>
              </a:rPr>
              <a:t>:</a:t>
            </a:r>
            <a:r>
              <a:rPr lang="en-US" sz="1700" i="1" baseline="0">
                <a:solidFill>
                  <a:srgbClr val="1F2728"/>
                </a:solidFill>
                <a:latin typeface="Aptos"/>
                <a:ea typeface="Arial"/>
                <a:cs typeface="Arial"/>
              </a:rPr>
              <a:t> applied </a:t>
            </a:r>
            <a:r>
              <a:rPr lang="en-US" sz="1700" i="1" baseline="0" err="1">
                <a:solidFill>
                  <a:srgbClr val="1F2728"/>
                </a:solidFill>
                <a:latin typeface="Aptos"/>
                <a:ea typeface="Arial"/>
                <a:cs typeface="Arial"/>
              </a:rPr>
              <a:t>DistilBERT</a:t>
            </a:r>
            <a:r>
              <a:rPr lang="en-US" sz="1700" i="1" baseline="0">
                <a:solidFill>
                  <a:srgbClr val="1F2728"/>
                </a:solidFill>
                <a:latin typeface="Aptos"/>
                <a:ea typeface="Arial"/>
                <a:cs typeface="Arial"/>
              </a:rPr>
              <a:t> </a:t>
            </a:r>
            <a:r>
              <a:rPr lang="en-US" sz="1700" i="1" baseline="0" err="1">
                <a:solidFill>
                  <a:srgbClr val="1F2728"/>
                </a:solidFill>
                <a:latin typeface="Aptos"/>
                <a:ea typeface="Arial"/>
                <a:cs typeface="Arial"/>
              </a:rPr>
              <a:t>WordPiece</a:t>
            </a:r>
            <a:r>
              <a:rPr lang="en-US" sz="1700" i="1" baseline="0">
                <a:solidFill>
                  <a:srgbClr val="1F2728"/>
                </a:solidFill>
                <a:latin typeface="Aptos"/>
                <a:ea typeface="Arial"/>
                <a:cs typeface="Arial"/>
              </a:rPr>
              <a:t> tokenizer to generate token IDs and </a:t>
            </a:r>
            <a:r>
              <a:rPr lang="en-US" sz="1700" i="1" baseline="0" err="1">
                <a:solidFill>
                  <a:srgbClr val="1F2728"/>
                </a:solidFill>
                <a:latin typeface="Aptos"/>
                <a:ea typeface="Arial"/>
                <a:cs typeface="Arial"/>
              </a:rPr>
              <a:t>attentionmasks</a:t>
            </a:r>
            <a:r>
              <a:rPr lang="en-US" sz="1700" i="1" baseline="0">
                <a:solidFill>
                  <a:srgbClr val="1F2728"/>
                </a:solidFill>
                <a:latin typeface="Aptos"/>
                <a:ea typeface="Arial"/>
                <a:cs typeface="Arial"/>
              </a:rPr>
              <a:t> for model input.</a:t>
            </a:r>
          </a:p>
          <a:p>
            <a:pPr algn="ctr"/>
            <a:endParaRPr lang="en-US"/>
          </a:p>
        </p:txBody>
      </p:sp>
      <p:cxnSp>
        <p:nvCxnSpPr>
          <p:cNvPr id="12" name="Straight Arrow Connector 11">
            <a:extLst>
              <a:ext uri="{FF2B5EF4-FFF2-40B4-BE49-F238E27FC236}">
                <a16:creationId xmlns:a16="http://schemas.microsoft.com/office/drawing/2014/main" id="{B7B23E87-3B72-72BB-2783-1AD715DAF138}"/>
              </a:ext>
            </a:extLst>
          </p:cNvPr>
          <p:cNvCxnSpPr>
            <a:cxnSpLocks/>
          </p:cNvCxnSpPr>
          <p:nvPr/>
        </p:nvCxnSpPr>
        <p:spPr>
          <a:xfrm flipV="1">
            <a:off x="3769727" y="2040630"/>
            <a:ext cx="4788771" cy="25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566B978-BCD6-298E-7006-7426CAD10E9D}"/>
              </a:ext>
            </a:extLst>
          </p:cNvPr>
          <p:cNvSpPr/>
          <p:nvPr/>
        </p:nvSpPr>
        <p:spPr>
          <a:xfrm>
            <a:off x="8558498" y="1267387"/>
            <a:ext cx="2539964" cy="4327116"/>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022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wipe(up)">
                                      <p:cBhvr>
                                        <p:cTn id="7" dur="500"/>
                                        <p:tgtEl>
                                          <p:spTgt spid="10">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up)">
                                      <p:cBhvr>
                                        <p:cTn id="10" dur="500"/>
                                        <p:tgtEl>
                                          <p:spTgt spid="10">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bg/>
                                          </p:spTgt>
                                        </p:tgtEl>
                                        <p:attrNameLst>
                                          <p:attrName>style.visibility</p:attrName>
                                        </p:attrNameLst>
                                      </p:cBhvr>
                                      <p:to>
                                        <p:strVal val="visible"/>
                                      </p:to>
                                    </p:set>
                                    <p:animEffect transition="in" filter="wipe(up)">
                                      <p:cBhvr>
                                        <p:cTn id="13" dur="500"/>
                                        <p:tgtEl>
                                          <p:spTgt spid="18">
                                            <p:bg/>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wipe(up)">
                                      <p:cBhvr>
                                        <p:cTn id="16" dur="500"/>
                                        <p:tgtEl>
                                          <p:spTgt spid="18">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
                                            <p:bg/>
                                          </p:spTgt>
                                        </p:tgtEl>
                                        <p:attrNameLst>
                                          <p:attrName>style.visibility</p:attrName>
                                        </p:attrNameLst>
                                      </p:cBhvr>
                                      <p:to>
                                        <p:strVal val="visible"/>
                                      </p:to>
                                    </p:set>
                                    <p:animEffect transition="in" filter="wipe(up)">
                                      <p:cBhvr>
                                        <p:cTn id="19" dur="500"/>
                                        <p:tgtEl>
                                          <p:spTgt spid="20">
                                            <p:bg/>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up)">
                                      <p:cBhvr>
                                        <p:cTn id="22" dur="500"/>
                                        <p:tgtEl>
                                          <p:spTgt spid="20">
                                            <p:txEl>
                                              <p:pRg st="0" end="0"/>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3">
                                            <p:bg/>
                                          </p:spTgt>
                                        </p:tgtEl>
                                        <p:attrNameLst>
                                          <p:attrName>style.visibility</p:attrName>
                                        </p:attrNameLst>
                                      </p:cBhvr>
                                      <p:to>
                                        <p:strVal val="visible"/>
                                      </p:to>
                                    </p:set>
                                    <p:animEffect transition="in" filter="wipe(up)">
                                      <p:cBhvr>
                                        <p:cTn id="25" dur="500"/>
                                        <p:tgtEl>
                                          <p:spTgt spid="23">
                                            <p:bg/>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wipe(up)">
                                      <p:cBhvr>
                                        <p:cTn id="28"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8" grpId="0" build="allAtOnce" animBg="1"/>
      <p:bldP spid="20" grpId="0" build="allAtOnce" animBg="1"/>
      <p:bldP spid="23"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79D8B-5799-D8B6-5BD9-2E714EAAED55}"/>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69F445B2-FE41-51D7-FFDD-49817F9A33CA}"/>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00D73F20-F611-6132-9357-ECBCB46D891D}"/>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649E3D1D-B131-9497-B8B4-C0BF6D185064}"/>
              </a:ext>
            </a:extLst>
          </p:cNvPr>
          <p:cNvSpPr txBox="1"/>
          <p:nvPr/>
        </p:nvSpPr>
        <p:spPr>
          <a:xfrm>
            <a:off x="3483139" y="6203815"/>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B7D708C3-A46A-DD52-1591-F43BED0F18DB}"/>
              </a:ext>
            </a:extLst>
          </p:cNvPr>
          <p:cNvSpPr txBox="1"/>
          <p:nvPr/>
        </p:nvSpPr>
        <p:spPr>
          <a:xfrm>
            <a:off x="1144191" y="6203240"/>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BE2CB51B-1543-5FAC-1D9F-ED0FFDFC351D}"/>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01C2493C-4B38-724F-47F5-2B8904444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1024" name="Text Box 39">
            <a:extLst>
              <a:ext uri="{FF2B5EF4-FFF2-40B4-BE49-F238E27FC236}">
                <a16:creationId xmlns:a16="http://schemas.microsoft.com/office/drawing/2014/main" id="{1F6858B5-BFFD-9925-F253-9EC305C109A7}"/>
              </a:ext>
            </a:extLst>
          </p:cNvPr>
          <p:cNvSpPr txBox="1"/>
          <p:nvPr/>
        </p:nvSpPr>
        <p:spPr>
          <a:xfrm>
            <a:off x="5635625" y="6196508"/>
            <a:ext cx="217685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25" name="Straight Arrow Connector 1024">
            <a:extLst>
              <a:ext uri="{FF2B5EF4-FFF2-40B4-BE49-F238E27FC236}">
                <a16:creationId xmlns:a16="http://schemas.microsoft.com/office/drawing/2014/main" id="{F94BEF4C-3B95-AAD4-5243-57EA9F02891C}"/>
              </a:ext>
            </a:extLst>
          </p:cNvPr>
          <p:cNvCxnSpPr>
            <a:cxnSpLocks/>
          </p:cNvCxnSpPr>
          <p:nvPr/>
        </p:nvCxnSpPr>
        <p:spPr>
          <a:xfrm>
            <a:off x="5016843" y="6389462"/>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8" name="Straight Arrow Connector 1027">
            <a:extLst>
              <a:ext uri="{FF2B5EF4-FFF2-40B4-BE49-F238E27FC236}">
                <a16:creationId xmlns:a16="http://schemas.microsoft.com/office/drawing/2014/main" id="{C64CE821-6C3F-1572-543E-B3AECD964447}"/>
              </a:ext>
            </a:extLst>
          </p:cNvPr>
          <p:cNvCxnSpPr>
            <a:cxnSpLocks/>
          </p:cNvCxnSpPr>
          <p:nvPr/>
        </p:nvCxnSpPr>
        <p:spPr>
          <a:xfrm>
            <a:off x="2864357" y="6386090"/>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0" name="Flowchart: Magnetic Disk 1029">
            <a:extLst>
              <a:ext uri="{FF2B5EF4-FFF2-40B4-BE49-F238E27FC236}">
                <a16:creationId xmlns:a16="http://schemas.microsoft.com/office/drawing/2014/main" id="{16F7A3BC-FE8A-2696-A639-9512D7A27ABC}"/>
              </a:ext>
            </a:extLst>
          </p:cNvPr>
          <p:cNvSpPr/>
          <p:nvPr/>
        </p:nvSpPr>
        <p:spPr>
          <a:xfrm>
            <a:off x="86816" y="5802941"/>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31" name="Picture 1030">
            <a:extLst>
              <a:ext uri="{FF2B5EF4-FFF2-40B4-BE49-F238E27FC236}">
                <a16:creationId xmlns:a16="http://schemas.microsoft.com/office/drawing/2014/main" id="{0C6FD42A-1957-F919-7F55-56E6A467A12D}"/>
              </a:ext>
            </a:extLst>
          </p:cNvPr>
          <p:cNvPicPr>
            <a:picLocks noChangeAspect="1"/>
          </p:cNvPicPr>
          <p:nvPr/>
        </p:nvPicPr>
        <p:blipFill>
          <a:blip r:embed="rId4"/>
          <a:stretch>
            <a:fillRect/>
          </a:stretch>
        </p:blipFill>
        <p:spPr>
          <a:xfrm>
            <a:off x="303566" y="6201357"/>
            <a:ext cx="549619" cy="549619"/>
          </a:xfrm>
          <a:prstGeom prst="rect">
            <a:avLst/>
          </a:prstGeom>
        </p:spPr>
      </p:pic>
      <p:sp>
        <p:nvSpPr>
          <p:cNvPr id="1034" name="Text Box 39">
            <a:extLst>
              <a:ext uri="{FF2B5EF4-FFF2-40B4-BE49-F238E27FC236}">
                <a16:creationId xmlns:a16="http://schemas.microsoft.com/office/drawing/2014/main" id="{D735ABFC-6E40-3491-809A-AD99D0E0626E}"/>
              </a:ext>
            </a:extLst>
          </p:cNvPr>
          <p:cNvSpPr txBox="1"/>
          <p:nvPr/>
        </p:nvSpPr>
        <p:spPr>
          <a:xfrm>
            <a:off x="8406892" y="6196507"/>
            <a:ext cx="369829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b="1" i="1">
                <a:solidFill>
                  <a:srgbClr val="C00000"/>
                </a:solidFill>
                <a:latin typeface="Arial Rounded MT Bold"/>
              </a:rPr>
              <a:t>Exploratory Analysis</a:t>
            </a:r>
          </a:p>
          <a:p>
            <a:pPr algn="ctr">
              <a:lnSpc>
                <a:spcPts val="2000"/>
              </a:lnSpc>
            </a:pPr>
            <a:endParaRPr lang="en-GB" sz="1600">
              <a:latin typeface="Arial Rounded MT Bold" panose="020F0704030504030204" pitchFamily="34" charset="0"/>
            </a:endParaRP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35" name="Straight Arrow Connector 1034">
            <a:extLst>
              <a:ext uri="{FF2B5EF4-FFF2-40B4-BE49-F238E27FC236}">
                <a16:creationId xmlns:a16="http://schemas.microsoft.com/office/drawing/2014/main" id="{4B54A6A9-AF79-ABB2-3F06-37B27B389E94}"/>
              </a:ext>
            </a:extLst>
          </p:cNvPr>
          <p:cNvCxnSpPr>
            <a:cxnSpLocks/>
            <a:endCxn id="1034" idx="1"/>
          </p:cNvCxnSpPr>
          <p:nvPr/>
        </p:nvCxnSpPr>
        <p:spPr>
          <a:xfrm>
            <a:off x="7834285" y="6382153"/>
            <a:ext cx="572607"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72" name="Picture 1071" descr="A graph of a number of colored rectangular objects&#10;&#10;AI-generated content may be incorrect.">
            <a:extLst>
              <a:ext uri="{FF2B5EF4-FFF2-40B4-BE49-F238E27FC236}">
                <a16:creationId xmlns:a16="http://schemas.microsoft.com/office/drawing/2014/main" id="{3C9D1588-E3DA-B1F5-64E2-0C75157F7A3D}"/>
              </a:ext>
            </a:extLst>
          </p:cNvPr>
          <p:cNvPicPr>
            <a:picLocks noChangeAspect="1"/>
          </p:cNvPicPr>
          <p:nvPr/>
        </p:nvPicPr>
        <p:blipFill>
          <a:blip r:embed="rId5">
            <a:extLst>
              <a:ext uri="{28A0092B-C50C-407E-A947-70E740481C1C}">
                <a14:useLocalDpi xmlns:a14="http://schemas.microsoft.com/office/drawing/2010/main" val="0"/>
              </a:ext>
            </a:extLst>
          </a:blip>
          <a:srcRect r="6151"/>
          <a:stretch>
            <a:fillRect/>
          </a:stretch>
        </p:blipFill>
        <p:spPr>
          <a:xfrm>
            <a:off x="1877814" y="2357356"/>
            <a:ext cx="4221681" cy="2570503"/>
          </a:xfrm>
          <a:prstGeom prst="rect">
            <a:avLst/>
          </a:prstGeom>
          <a:ln w="12700">
            <a:solidFill>
              <a:schemeClr val="tx1"/>
            </a:solidFill>
          </a:ln>
        </p:spPr>
      </p:pic>
      <p:pic>
        <p:nvPicPr>
          <p:cNvPr id="1076" name="Picture 1075" descr="A graph of a number of different colored bars&#10;&#10;AI-generated content may be incorrect.">
            <a:extLst>
              <a:ext uri="{FF2B5EF4-FFF2-40B4-BE49-F238E27FC236}">
                <a16:creationId xmlns:a16="http://schemas.microsoft.com/office/drawing/2014/main" id="{BCF5D627-6231-6B53-2263-AE54DA086635}"/>
              </a:ext>
            </a:extLst>
          </p:cNvPr>
          <p:cNvPicPr>
            <a:picLocks noChangeAspect="1"/>
          </p:cNvPicPr>
          <p:nvPr/>
        </p:nvPicPr>
        <p:blipFill>
          <a:blip r:embed="rId6">
            <a:extLst>
              <a:ext uri="{28A0092B-C50C-407E-A947-70E740481C1C}">
                <a14:useLocalDpi xmlns:a14="http://schemas.microsoft.com/office/drawing/2010/main" val="0"/>
              </a:ext>
            </a:extLst>
          </a:blip>
          <a:srcRect r="6245"/>
          <a:stretch>
            <a:fillRect/>
          </a:stretch>
        </p:blipFill>
        <p:spPr>
          <a:xfrm>
            <a:off x="9268816" y="2335296"/>
            <a:ext cx="2845227" cy="3037126"/>
          </a:xfrm>
          <a:prstGeom prst="rect">
            <a:avLst/>
          </a:prstGeom>
          <a:ln>
            <a:solidFill>
              <a:schemeClr val="tx1"/>
            </a:solidFill>
          </a:ln>
        </p:spPr>
      </p:pic>
      <p:sp>
        <p:nvSpPr>
          <p:cNvPr id="1077" name="Flowchart: Magnetic Disk 1076">
            <a:extLst>
              <a:ext uri="{FF2B5EF4-FFF2-40B4-BE49-F238E27FC236}">
                <a16:creationId xmlns:a16="http://schemas.microsoft.com/office/drawing/2014/main" id="{84B4E947-D8F0-E9F7-2E2F-A0E58894EB88}"/>
              </a:ext>
            </a:extLst>
          </p:cNvPr>
          <p:cNvSpPr/>
          <p:nvPr/>
        </p:nvSpPr>
        <p:spPr>
          <a:xfrm>
            <a:off x="99100" y="1831195"/>
            <a:ext cx="1720166" cy="1813460"/>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78" name="Picture 1077">
            <a:extLst>
              <a:ext uri="{FF2B5EF4-FFF2-40B4-BE49-F238E27FC236}">
                <a16:creationId xmlns:a16="http://schemas.microsoft.com/office/drawing/2014/main" id="{351A7EFC-DB6D-7B4E-24D4-50DBA16F5A71}"/>
              </a:ext>
            </a:extLst>
          </p:cNvPr>
          <p:cNvPicPr>
            <a:picLocks noChangeAspect="1"/>
          </p:cNvPicPr>
          <p:nvPr/>
        </p:nvPicPr>
        <p:blipFill>
          <a:blip r:embed="rId7"/>
          <a:stretch>
            <a:fillRect/>
          </a:stretch>
        </p:blipFill>
        <p:spPr>
          <a:xfrm>
            <a:off x="496379" y="2514554"/>
            <a:ext cx="914446" cy="914446"/>
          </a:xfrm>
          <a:prstGeom prst="rect">
            <a:avLst/>
          </a:prstGeom>
          <a:ln>
            <a:noFill/>
          </a:ln>
        </p:spPr>
      </p:pic>
      <p:pic>
        <p:nvPicPr>
          <p:cNvPr id="3" name="Graphic 2" descr="Harvey Balls 100% with solid fill">
            <a:extLst>
              <a:ext uri="{FF2B5EF4-FFF2-40B4-BE49-F238E27FC236}">
                <a16:creationId xmlns:a16="http://schemas.microsoft.com/office/drawing/2014/main" id="{42C644CA-AF48-BEAA-B4E5-48A5F6B662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5627" y="268623"/>
            <a:ext cx="365760" cy="365760"/>
          </a:xfrm>
          <a:prstGeom prst="rect">
            <a:avLst/>
          </a:prstGeom>
        </p:spPr>
      </p:pic>
      <p:pic>
        <p:nvPicPr>
          <p:cNvPr id="5" name="Graphic 4" descr="Harvey Balls 100% with solid fill">
            <a:extLst>
              <a:ext uri="{FF2B5EF4-FFF2-40B4-BE49-F238E27FC236}">
                <a16:creationId xmlns:a16="http://schemas.microsoft.com/office/drawing/2014/main" id="{F3623504-DB37-22BE-0423-3B27E1F506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116" y="259626"/>
            <a:ext cx="365760" cy="365760"/>
          </a:xfrm>
          <a:prstGeom prst="rect">
            <a:avLst/>
          </a:prstGeom>
        </p:spPr>
      </p:pic>
      <p:pic>
        <p:nvPicPr>
          <p:cNvPr id="7" name="Graphic 6" descr="Harvey Balls 100% with solid fill">
            <a:extLst>
              <a:ext uri="{FF2B5EF4-FFF2-40B4-BE49-F238E27FC236}">
                <a16:creationId xmlns:a16="http://schemas.microsoft.com/office/drawing/2014/main" id="{BE3905AD-E121-D0DF-7DBB-2C7B5B899F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70231" y="268623"/>
            <a:ext cx="365760" cy="365760"/>
          </a:xfrm>
          <a:prstGeom prst="rect">
            <a:avLst/>
          </a:prstGeom>
        </p:spPr>
      </p:pic>
      <p:pic>
        <p:nvPicPr>
          <p:cNvPr id="9" name="Graphic 8" descr="Harvey Balls 100% with solid fill">
            <a:extLst>
              <a:ext uri="{FF2B5EF4-FFF2-40B4-BE49-F238E27FC236}">
                <a16:creationId xmlns:a16="http://schemas.microsoft.com/office/drawing/2014/main" id="{03AE5BE2-A182-34AA-C857-BF44536186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26673" y="268623"/>
            <a:ext cx="365760" cy="365760"/>
          </a:xfrm>
          <a:prstGeom prst="rect">
            <a:avLst/>
          </a:prstGeom>
        </p:spPr>
      </p:pic>
      <p:pic>
        <p:nvPicPr>
          <p:cNvPr id="11" name="Graphic 10" descr="Harvey Balls 100% with solid fill">
            <a:extLst>
              <a:ext uri="{FF2B5EF4-FFF2-40B4-BE49-F238E27FC236}">
                <a16:creationId xmlns:a16="http://schemas.microsoft.com/office/drawing/2014/main" id="{9D66D300-07A8-1A5A-5AE6-1545C75CA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80473" y="260428"/>
            <a:ext cx="365760" cy="365760"/>
          </a:xfrm>
          <a:prstGeom prst="rect">
            <a:avLst/>
          </a:prstGeom>
        </p:spPr>
      </p:pic>
      <p:pic>
        <p:nvPicPr>
          <p:cNvPr id="4" name="Picture 3" descr="A graph with different colored bars&#10;&#10;AI-generated content may be incorrect.">
            <a:extLst>
              <a:ext uri="{FF2B5EF4-FFF2-40B4-BE49-F238E27FC236}">
                <a16:creationId xmlns:a16="http://schemas.microsoft.com/office/drawing/2014/main" id="{477D9E44-4724-1FE3-4896-D2D67BB32A9E}"/>
              </a:ext>
            </a:extLst>
          </p:cNvPr>
          <p:cNvPicPr>
            <a:picLocks noChangeAspect="1"/>
          </p:cNvPicPr>
          <p:nvPr/>
        </p:nvPicPr>
        <p:blipFill>
          <a:blip r:embed="rId16"/>
          <a:stretch>
            <a:fillRect/>
          </a:stretch>
        </p:blipFill>
        <p:spPr>
          <a:xfrm>
            <a:off x="6184046" y="1095487"/>
            <a:ext cx="2989372" cy="3294591"/>
          </a:xfrm>
          <a:prstGeom prst="rect">
            <a:avLst/>
          </a:prstGeom>
          <a:ln>
            <a:solidFill>
              <a:schemeClr val="tx1"/>
            </a:solidFill>
          </a:ln>
        </p:spPr>
      </p:pic>
      <p:sp>
        <p:nvSpPr>
          <p:cNvPr id="6" name="Rectangle: Diagonal Corners Snipped 5">
            <a:extLst>
              <a:ext uri="{FF2B5EF4-FFF2-40B4-BE49-F238E27FC236}">
                <a16:creationId xmlns:a16="http://schemas.microsoft.com/office/drawing/2014/main" id="{4E3D88BC-9534-136E-DDA9-3CCF8F285C2E}"/>
              </a:ext>
            </a:extLst>
          </p:cNvPr>
          <p:cNvSpPr/>
          <p:nvPr/>
        </p:nvSpPr>
        <p:spPr>
          <a:xfrm>
            <a:off x="3330903" y="5081768"/>
            <a:ext cx="1832703" cy="38724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Final Results</a:t>
            </a:r>
            <a:r>
              <a:rPr lang="en-ZA" b="1">
                <a:latin typeface="Arial Rounded MT Bold"/>
              </a:rPr>
              <a:t>  </a:t>
            </a:r>
            <a:endParaRPr lang="en-US"/>
          </a:p>
        </p:txBody>
      </p:sp>
      <p:sp>
        <p:nvSpPr>
          <p:cNvPr id="12" name="Rectangle: Diagonal Corners Snipped 11">
            <a:extLst>
              <a:ext uri="{FF2B5EF4-FFF2-40B4-BE49-F238E27FC236}">
                <a16:creationId xmlns:a16="http://schemas.microsoft.com/office/drawing/2014/main" id="{D84091CA-280E-B3C7-B85D-0793BECFDBB2}"/>
              </a:ext>
            </a:extLst>
          </p:cNvPr>
          <p:cNvSpPr/>
          <p:nvPr/>
        </p:nvSpPr>
        <p:spPr>
          <a:xfrm>
            <a:off x="7034576" y="4541279"/>
            <a:ext cx="1558029" cy="369519"/>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Gender</a:t>
            </a:r>
            <a:r>
              <a:rPr lang="en-ZA" b="1">
                <a:latin typeface="Arial Rounded MT Bold"/>
              </a:rPr>
              <a:t>  </a:t>
            </a:r>
            <a:endParaRPr lang="en-US">
              <a:ea typeface="Calibri" panose="020F0502020204030204"/>
              <a:cs typeface="Calibri" panose="020F0502020204030204"/>
            </a:endParaRPr>
          </a:p>
        </p:txBody>
      </p:sp>
      <p:sp>
        <p:nvSpPr>
          <p:cNvPr id="13" name="Rectangle: Diagonal Corners Snipped 12">
            <a:extLst>
              <a:ext uri="{FF2B5EF4-FFF2-40B4-BE49-F238E27FC236}">
                <a16:creationId xmlns:a16="http://schemas.microsoft.com/office/drawing/2014/main" id="{5D6B685A-B5AF-FBB2-89D2-8FAE832FCC8F}"/>
              </a:ext>
            </a:extLst>
          </p:cNvPr>
          <p:cNvSpPr/>
          <p:nvPr/>
        </p:nvSpPr>
        <p:spPr>
          <a:xfrm>
            <a:off x="9825622" y="5462767"/>
            <a:ext cx="2258005" cy="37838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Disability Status</a:t>
            </a:r>
            <a:r>
              <a:rPr lang="en-ZA" b="1">
                <a:latin typeface="Arial Rounded MT Bold"/>
              </a:rPr>
              <a:t>  </a:t>
            </a:r>
            <a:endParaRPr lang="en-US">
              <a:ea typeface="Calibri" panose="020F0502020204030204"/>
              <a:cs typeface="Calibri" panose="020F0502020204030204"/>
            </a:endParaRPr>
          </a:p>
        </p:txBody>
      </p:sp>
    </p:spTree>
    <p:extLst>
      <p:ext uri="{BB962C8B-B14F-4D97-AF65-F5344CB8AC3E}">
        <p14:creationId xmlns:p14="http://schemas.microsoft.com/office/powerpoint/2010/main" val="1428713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8A84-EDE8-7D28-241D-228BB16B104E}"/>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14B4289E-C23F-5430-A8E1-05CB0ADC82AD}"/>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9B70596B-802C-5A6E-F552-B2087CCBD494}"/>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44F1A691-060B-36F2-DE32-610874DE5E40}"/>
              </a:ext>
            </a:extLst>
          </p:cNvPr>
          <p:cNvSpPr txBox="1"/>
          <p:nvPr/>
        </p:nvSpPr>
        <p:spPr>
          <a:xfrm>
            <a:off x="3483139" y="6203815"/>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57D52B54-6047-1E38-F56C-E907FA06A05C}"/>
              </a:ext>
            </a:extLst>
          </p:cNvPr>
          <p:cNvSpPr txBox="1"/>
          <p:nvPr/>
        </p:nvSpPr>
        <p:spPr>
          <a:xfrm>
            <a:off x="1144191" y="6203240"/>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45FCFFC8-03AC-9C6B-2E2F-90C65A7E4E24}"/>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E2539B3F-E25E-6303-A0B0-4D1A66BF1A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1024" name="Text Box 39">
            <a:extLst>
              <a:ext uri="{FF2B5EF4-FFF2-40B4-BE49-F238E27FC236}">
                <a16:creationId xmlns:a16="http://schemas.microsoft.com/office/drawing/2014/main" id="{0880E3B5-9276-19CC-5480-E9842D4BA72A}"/>
              </a:ext>
            </a:extLst>
          </p:cNvPr>
          <p:cNvSpPr txBox="1"/>
          <p:nvPr/>
        </p:nvSpPr>
        <p:spPr>
          <a:xfrm>
            <a:off x="5635625" y="6196508"/>
            <a:ext cx="217685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25" name="Straight Arrow Connector 1024">
            <a:extLst>
              <a:ext uri="{FF2B5EF4-FFF2-40B4-BE49-F238E27FC236}">
                <a16:creationId xmlns:a16="http://schemas.microsoft.com/office/drawing/2014/main" id="{750A82DD-EF52-0EA2-8F59-4AE0E80066CB}"/>
              </a:ext>
            </a:extLst>
          </p:cNvPr>
          <p:cNvCxnSpPr>
            <a:cxnSpLocks/>
          </p:cNvCxnSpPr>
          <p:nvPr/>
        </p:nvCxnSpPr>
        <p:spPr>
          <a:xfrm>
            <a:off x="5016843" y="6389462"/>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8" name="Straight Arrow Connector 1027">
            <a:extLst>
              <a:ext uri="{FF2B5EF4-FFF2-40B4-BE49-F238E27FC236}">
                <a16:creationId xmlns:a16="http://schemas.microsoft.com/office/drawing/2014/main" id="{9634FF4E-8EC8-EA4E-2048-5CB3B997483B}"/>
              </a:ext>
            </a:extLst>
          </p:cNvPr>
          <p:cNvCxnSpPr>
            <a:cxnSpLocks/>
          </p:cNvCxnSpPr>
          <p:nvPr/>
        </p:nvCxnSpPr>
        <p:spPr>
          <a:xfrm>
            <a:off x="2864357" y="6386090"/>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0" name="Flowchart: Magnetic Disk 1029">
            <a:extLst>
              <a:ext uri="{FF2B5EF4-FFF2-40B4-BE49-F238E27FC236}">
                <a16:creationId xmlns:a16="http://schemas.microsoft.com/office/drawing/2014/main" id="{E277C121-641B-E528-7ACF-2A9488A05EB4}"/>
              </a:ext>
            </a:extLst>
          </p:cNvPr>
          <p:cNvSpPr/>
          <p:nvPr/>
        </p:nvSpPr>
        <p:spPr>
          <a:xfrm>
            <a:off x="86816" y="5802941"/>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31" name="Picture 1030">
            <a:extLst>
              <a:ext uri="{FF2B5EF4-FFF2-40B4-BE49-F238E27FC236}">
                <a16:creationId xmlns:a16="http://schemas.microsoft.com/office/drawing/2014/main" id="{4076E5AF-B7E1-AAE2-11C7-4D7127D7F965}"/>
              </a:ext>
            </a:extLst>
          </p:cNvPr>
          <p:cNvPicPr>
            <a:picLocks noChangeAspect="1"/>
          </p:cNvPicPr>
          <p:nvPr/>
        </p:nvPicPr>
        <p:blipFill>
          <a:blip r:embed="rId4"/>
          <a:stretch>
            <a:fillRect/>
          </a:stretch>
        </p:blipFill>
        <p:spPr>
          <a:xfrm>
            <a:off x="303566" y="6201357"/>
            <a:ext cx="549619" cy="549619"/>
          </a:xfrm>
          <a:prstGeom prst="rect">
            <a:avLst/>
          </a:prstGeom>
        </p:spPr>
      </p:pic>
      <p:sp>
        <p:nvSpPr>
          <p:cNvPr id="1034" name="Text Box 39">
            <a:extLst>
              <a:ext uri="{FF2B5EF4-FFF2-40B4-BE49-F238E27FC236}">
                <a16:creationId xmlns:a16="http://schemas.microsoft.com/office/drawing/2014/main" id="{DD601ECF-AA5B-71DF-367C-C39C67CA6A5D}"/>
              </a:ext>
            </a:extLst>
          </p:cNvPr>
          <p:cNvSpPr txBox="1"/>
          <p:nvPr/>
        </p:nvSpPr>
        <p:spPr>
          <a:xfrm>
            <a:off x="8406892" y="6196507"/>
            <a:ext cx="369829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b="1" i="1">
                <a:solidFill>
                  <a:srgbClr val="C00000"/>
                </a:solidFill>
                <a:latin typeface="Arial Rounded MT Bold"/>
              </a:rPr>
              <a:t>Exploratory Analysis</a:t>
            </a:r>
          </a:p>
          <a:p>
            <a:pPr algn="ctr">
              <a:lnSpc>
                <a:spcPts val="2000"/>
              </a:lnSpc>
            </a:pPr>
            <a:endParaRPr lang="en-GB" sz="1600">
              <a:latin typeface="Arial Rounded MT Bold" panose="020F0704030504030204" pitchFamily="34" charset="0"/>
            </a:endParaRP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35" name="Straight Arrow Connector 1034">
            <a:extLst>
              <a:ext uri="{FF2B5EF4-FFF2-40B4-BE49-F238E27FC236}">
                <a16:creationId xmlns:a16="http://schemas.microsoft.com/office/drawing/2014/main" id="{FE929AD6-4743-D210-7B45-7A39E49EA043}"/>
              </a:ext>
            </a:extLst>
          </p:cNvPr>
          <p:cNvCxnSpPr>
            <a:cxnSpLocks/>
            <a:endCxn id="1034" idx="1"/>
          </p:cNvCxnSpPr>
          <p:nvPr/>
        </p:nvCxnSpPr>
        <p:spPr>
          <a:xfrm>
            <a:off x="7834285" y="6382153"/>
            <a:ext cx="572607"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descr="A graph of different colored squares&#10;&#10;AI-generated content may be incorrect.">
            <a:extLst>
              <a:ext uri="{FF2B5EF4-FFF2-40B4-BE49-F238E27FC236}">
                <a16:creationId xmlns:a16="http://schemas.microsoft.com/office/drawing/2014/main" id="{0052E403-EB66-7D34-AEA2-50C4C6310CA2}"/>
              </a:ext>
            </a:extLst>
          </p:cNvPr>
          <p:cNvPicPr>
            <a:picLocks noChangeAspect="1"/>
          </p:cNvPicPr>
          <p:nvPr/>
        </p:nvPicPr>
        <p:blipFill>
          <a:blip r:embed="rId5">
            <a:extLst>
              <a:ext uri="{28A0092B-C50C-407E-A947-70E740481C1C}">
                <a14:useLocalDpi xmlns:a14="http://schemas.microsoft.com/office/drawing/2010/main" val="0"/>
              </a:ext>
            </a:extLst>
          </a:blip>
          <a:srcRect l="5540" t="8299" r="7440" b="5164"/>
          <a:stretch>
            <a:fillRect/>
          </a:stretch>
        </p:blipFill>
        <p:spPr>
          <a:xfrm>
            <a:off x="6919826" y="1114036"/>
            <a:ext cx="5173074" cy="4735829"/>
          </a:xfrm>
          <a:prstGeom prst="rect">
            <a:avLst/>
          </a:prstGeom>
          <a:ln>
            <a:solidFill>
              <a:schemeClr val="tx1"/>
            </a:solidFill>
          </a:ln>
        </p:spPr>
      </p:pic>
      <p:pic>
        <p:nvPicPr>
          <p:cNvPr id="5" name="Picture 4" descr="A graph with numbers and a number of people&#10;&#10;AI-generated content may be incorrect.">
            <a:extLst>
              <a:ext uri="{FF2B5EF4-FFF2-40B4-BE49-F238E27FC236}">
                <a16:creationId xmlns:a16="http://schemas.microsoft.com/office/drawing/2014/main" id="{63F45A1D-7619-67C6-044A-2DD0D8C63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4274" y="1100706"/>
            <a:ext cx="4774170" cy="4774170"/>
          </a:xfrm>
          <a:prstGeom prst="rect">
            <a:avLst/>
          </a:prstGeom>
          <a:ln>
            <a:solidFill>
              <a:schemeClr val="tx1"/>
            </a:solidFill>
          </a:ln>
        </p:spPr>
      </p:pic>
      <p:sp>
        <p:nvSpPr>
          <p:cNvPr id="6" name="Flowchart: Magnetic Disk 5">
            <a:extLst>
              <a:ext uri="{FF2B5EF4-FFF2-40B4-BE49-F238E27FC236}">
                <a16:creationId xmlns:a16="http://schemas.microsoft.com/office/drawing/2014/main" id="{BD05F8F4-3F0B-7670-CF0C-39158ACC3101}"/>
              </a:ext>
            </a:extLst>
          </p:cNvPr>
          <p:cNvSpPr/>
          <p:nvPr/>
        </p:nvSpPr>
        <p:spPr>
          <a:xfrm>
            <a:off x="99100" y="1831195"/>
            <a:ext cx="1720166" cy="1813460"/>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6483FA34-5BD9-381A-6E2A-3CAC68E3C74A}"/>
              </a:ext>
            </a:extLst>
          </p:cNvPr>
          <p:cNvPicPr>
            <a:picLocks noChangeAspect="1"/>
          </p:cNvPicPr>
          <p:nvPr/>
        </p:nvPicPr>
        <p:blipFill>
          <a:blip r:embed="rId7"/>
          <a:stretch>
            <a:fillRect/>
          </a:stretch>
        </p:blipFill>
        <p:spPr>
          <a:xfrm>
            <a:off x="496379" y="2514554"/>
            <a:ext cx="914446" cy="914446"/>
          </a:xfrm>
          <a:prstGeom prst="rect">
            <a:avLst/>
          </a:prstGeom>
          <a:ln>
            <a:noFill/>
          </a:ln>
        </p:spPr>
      </p:pic>
      <p:pic>
        <p:nvPicPr>
          <p:cNvPr id="17" name="Graphic 16" descr="Harvey Balls 100% with solid fill">
            <a:extLst>
              <a:ext uri="{FF2B5EF4-FFF2-40B4-BE49-F238E27FC236}">
                <a16:creationId xmlns:a16="http://schemas.microsoft.com/office/drawing/2014/main" id="{8BC89A4C-284F-F76C-2A50-88592FCCA9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5627" y="268623"/>
            <a:ext cx="365760" cy="365760"/>
          </a:xfrm>
          <a:prstGeom prst="rect">
            <a:avLst/>
          </a:prstGeom>
        </p:spPr>
      </p:pic>
      <p:pic>
        <p:nvPicPr>
          <p:cNvPr id="19" name="Graphic 18" descr="Harvey Balls 100% with solid fill">
            <a:extLst>
              <a:ext uri="{FF2B5EF4-FFF2-40B4-BE49-F238E27FC236}">
                <a16:creationId xmlns:a16="http://schemas.microsoft.com/office/drawing/2014/main" id="{A4514B09-FFD0-56DF-364B-06C23D4BE6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116" y="259626"/>
            <a:ext cx="365760" cy="365760"/>
          </a:xfrm>
          <a:prstGeom prst="rect">
            <a:avLst/>
          </a:prstGeom>
        </p:spPr>
      </p:pic>
      <p:pic>
        <p:nvPicPr>
          <p:cNvPr id="21" name="Graphic 20" descr="Harvey Balls 100% with solid fill">
            <a:extLst>
              <a:ext uri="{FF2B5EF4-FFF2-40B4-BE49-F238E27FC236}">
                <a16:creationId xmlns:a16="http://schemas.microsoft.com/office/drawing/2014/main" id="{DC2C73F9-15B9-33BF-7854-89DE42382B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70231" y="268623"/>
            <a:ext cx="365760" cy="365760"/>
          </a:xfrm>
          <a:prstGeom prst="rect">
            <a:avLst/>
          </a:prstGeom>
        </p:spPr>
      </p:pic>
      <p:pic>
        <p:nvPicPr>
          <p:cNvPr id="23" name="Graphic 22" descr="Harvey Balls 100% with solid fill">
            <a:extLst>
              <a:ext uri="{FF2B5EF4-FFF2-40B4-BE49-F238E27FC236}">
                <a16:creationId xmlns:a16="http://schemas.microsoft.com/office/drawing/2014/main" id="{123AF272-9D16-6153-1ECF-02A0D4D2DE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26673" y="268623"/>
            <a:ext cx="365760" cy="365760"/>
          </a:xfrm>
          <a:prstGeom prst="rect">
            <a:avLst/>
          </a:prstGeom>
        </p:spPr>
      </p:pic>
      <p:pic>
        <p:nvPicPr>
          <p:cNvPr id="25" name="Graphic 24" descr="Harvey Balls 100% with solid fill">
            <a:extLst>
              <a:ext uri="{FF2B5EF4-FFF2-40B4-BE49-F238E27FC236}">
                <a16:creationId xmlns:a16="http://schemas.microsoft.com/office/drawing/2014/main" id="{36ED9748-3FD3-97CB-2785-07F867E29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80473" y="260428"/>
            <a:ext cx="365760" cy="365760"/>
          </a:xfrm>
          <a:prstGeom prst="rect">
            <a:avLst/>
          </a:prstGeom>
        </p:spPr>
      </p:pic>
      <p:sp>
        <p:nvSpPr>
          <p:cNvPr id="4" name="Rectangle: Diagonal Corners Snipped 3">
            <a:extLst>
              <a:ext uri="{FF2B5EF4-FFF2-40B4-BE49-F238E27FC236}">
                <a16:creationId xmlns:a16="http://schemas.microsoft.com/office/drawing/2014/main" id="{57E00A54-700D-4064-7BB8-7402DDD711EA}"/>
              </a:ext>
            </a:extLst>
          </p:cNvPr>
          <p:cNvSpPr/>
          <p:nvPr/>
        </p:nvSpPr>
        <p:spPr>
          <a:xfrm>
            <a:off x="1989942" y="1097811"/>
            <a:ext cx="1056461" cy="38881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Age  </a:t>
            </a:r>
            <a:endParaRPr lang="en-US" sz="1600">
              <a:ea typeface="Calibri" panose="020F0502020204030204"/>
              <a:cs typeface="Calibri" panose="020F0502020204030204"/>
            </a:endParaRPr>
          </a:p>
        </p:txBody>
      </p:sp>
      <p:sp>
        <p:nvSpPr>
          <p:cNvPr id="9" name="Rectangle: Diagonal Corners Snipped 8">
            <a:extLst>
              <a:ext uri="{FF2B5EF4-FFF2-40B4-BE49-F238E27FC236}">
                <a16:creationId xmlns:a16="http://schemas.microsoft.com/office/drawing/2014/main" id="{CEECC324-5BD9-8808-6A0D-FBCE608E3B1D}"/>
              </a:ext>
            </a:extLst>
          </p:cNvPr>
          <p:cNvSpPr/>
          <p:nvPr/>
        </p:nvSpPr>
        <p:spPr>
          <a:xfrm>
            <a:off x="9436325" y="5679456"/>
            <a:ext cx="2754078" cy="38881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Highest Education Leve</a:t>
            </a:r>
            <a:r>
              <a:rPr lang="en-ZA" b="1">
                <a:latin typeface="Arial Rounded MT Bold"/>
              </a:rPr>
              <a:t>l  </a:t>
            </a:r>
            <a:endParaRPr lang="en-US">
              <a:ea typeface="Calibri" panose="020F0502020204030204"/>
              <a:cs typeface="Calibri" panose="020F0502020204030204"/>
            </a:endParaRPr>
          </a:p>
        </p:txBody>
      </p:sp>
    </p:spTree>
    <p:extLst>
      <p:ext uri="{BB962C8B-B14F-4D97-AF65-F5344CB8AC3E}">
        <p14:creationId xmlns:p14="http://schemas.microsoft.com/office/powerpoint/2010/main" val="425086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9F255-40D8-9F68-3870-86F6CA3618D2}"/>
            </a:ext>
          </a:extLst>
        </p:cNvPr>
        <p:cNvGrpSpPr/>
        <p:nvPr/>
      </p:nvGrpSpPr>
      <p:grpSpPr>
        <a:xfrm>
          <a:off x="0" y="0"/>
          <a:ext cx="0" cy="0"/>
          <a:chOff x="0" y="0"/>
          <a:chExt cx="0" cy="0"/>
        </a:xfrm>
      </p:grpSpPr>
      <p:sp>
        <p:nvSpPr>
          <p:cNvPr id="1042" name="TextBox 1041">
            <a:extLst>
              <a:ext uri="{FF2B5EF4-FFF2-40B4-BE49-F238E27FC236}">
                <a16:creationId xmlns:a16="http://schemas.microsoft.com/office/drawing/2014/main" id="{DAE51A70-BB36-0136-D518-D0AA404E23B3}"/>
              </a:ext>
            </a:extLst>
          </p:cNvPr>
          <p:cNvSpPr txBox="1"/>
          <p:nvPr/>
        </p:nvSpPr>
        <p:spPr>
          <a:xfrm>
            <a:off x="5945786" y="17203609"/>
            <a:ext cx="4446484" cy="1323439"/>
          </a:xfrm>
          <a:prstGeom prst="rect">
            <a:avLst/>
          </a:prstGeom>
          <a:noFill/>
        </p:spPr>
        <p:txBody>
          <a:bodyPr wrap="square">
            <a:spAutoFit/>
          </a:bodyPr>
          <a:lstStyle/>
          <a:p>
            <a:r>
              <a:rPr lang="en-US" sz="1600" b="0" i="0">
                <a:solidFill>
                  <a:srgbClr val="E6E6E6"/>
                </a:solidFill>
                <a:effectLst/>
                <a:latin typeface="Avenir Next LT Pro" panose="020B0504020202020204" pitchFamily="34" charset="0"/>
              </a:rPr>
              <a:t>Sadness is literally the very definition and being of sorrow and gloom. She was hardly ever used because Joy is the dominant emotion and didn't want Riley to ever be sad. Because of this, Joy treated Sadness poorly.</a:t>
            </a:r>
            <a:endParaRPr lang="fr-FR" sz="1600">
              <a:latin typeface="Avenir Next LT Pro" panose="020B0504020202020204" pitchFamily="34" charset="0"/>
            </a:endParaRPr>
          </a:p>
        </p:txBody>
      </p:sp>
      <p:sp>
        <p:nvSpPr>
          <p:cNvPr id="1050" name="TextBox 1049">
            <a:extLst>
              <a:ext uri="{FF2B5EF4-FFF2-40B4-BE49-F238E27FC236}">
                <a16:creationId xmlns:a16="http://schemas.microsoft.com/office/drawing/2014/main" id="{2E5073FC-1FA1-B30B-F737-8ECCAD0264EC}"/>
              </a:ext>
            </a:extLst>
          </p:cNvPr>
          <p:cNvSpPr txBox="1"/>
          <p:nvPr/>
        </p:nvSpPr>
        <p:spPr>
          <a:xfrm>
            <a:off x="5924920" y="20105934"/>
            <a:ext cx="909008" cy="338554"/>
          </a:xfrm>
          <a:prstGeom prst="rect">
            <a:avLst/>
          </a:prstGeom>
          <a:noFill/>
        </p:spPr>
        <p:txBody>
          <a:bodyPr wrap="square" rtlCol="0">
            <a:spAutoFit/>
          </a:bodyPr>
          <a:lstStyle/>
          <a:p>
            <a:r>
              <a:rPr lang="fr-FR" sz="1600">
                <a:solidFill>
                  <a:schemeClr val="bg1"/>
                </a:solidFill>
                <a:latin typeface="UD Digi Kyokasho NK-R" panose="020B0400000000000000" pitchFamily="18" charset="-128"/>
                <a:ea typeface="UD Digi Kyokasho NK-R" panose="020B0400000000000000" pitchFamily="18" charset="-128"/>
              </a:rPr>
              <a:t>Clips</a:t>
            </a:r>
          </a:p>
        </p:txBody>
      </p:sp>
      <p:sp>
        <p:nvSpPr>
          <p:cNvPr id="36" name="Text Box 39">
            <a:extLst>
              <a:ext uri="{FF2B5EF4-FFF2-40B4-BE49-F238E27FC236}">
                <a16:creationId xmlns:a16="http://schemas.microsoft.com/office/drawing/2014/main" id="{51239D97-773A-30E4-C062-CA170FB8EDE0}"/>
              </a:ext>
            </a:extLst>
          </p:cNvPr>
          <p:cNvSpPr txBox="1"/>
          <p:nvPr/>
        </p:nvSpPr>
        <p:spPr>
          <a:xfrm>
            <a:off x="3483139" y="6203815"/>
            <a:ext cx="153370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latin typeface="Arial Rounded MT Bold" panose="020F0704030504030204" pitchFamily="34" charset="0"/>
                <a:ea typeface="Times New Roman" panose="02020603050405020304" pitchFamily="18" charset="0"/>
              </a:rPr>
              <a:t>Data Merging</a:t>
            </a:r>
          </a:p>
        </p:txBody>
      </p:sp>
      <p:sp>
        <p:nvSpPr>
          <p:cNvPr id="37" name="Text Box 39">
            <a:extLst>
              <a:ext uri="{FF2B5EF4-FFF2-40B4-BE49-F238E27FC236}">
                <a16:creationId xmlns:a16="http://schemas.microsoft.com/office/drawing/2014/main" id="{6B70AE8D-1B4A-F9EA-C65F-993B4E9CA406}"/>
              </a:ext>
            </a:extLst>
          </p:cNvPr>
          <p:cNvSpPr txBox="1"/>
          <p:nvPr/>
        </p:nvSpPr>
        <p:spPr>
          <a:xfrm>
            <a:off x="1144191" y="6203240"/>
            <a:ext cx="1720166" cy="387253"/>
          </a:xfrm>
          <a:prstGeom prst="rect">
            <a:avLst/>
          </a:prstGeom>
          <a:solidFill>
            <a:srgbClr val="E2F0D9"/>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ZA" sz="1600">
                <a:effectLst/>
                <a:latin typeface="Arial Rounded MT Bold" panose="020F0704030504030204" pitchFamily="34" charset="0"/>
                <a:ea typeface="Times New Roman" panose="02020603050405020304" pitchFamily="18" charset="0"/>
              </a:rPr>
              <a:t>Data Sourcing</a:t>
            </a:r>
          </a:p>
        </p:txBody>
      </p:sp>
      <p:sp>
        <p:nvSpPr>
          <p:cNvPr id="60" name="TextBox 59">
            <a:extLst>
              <a:ext uri="{FF2B5EF4-FFF2-40B4-BE49-F238E27FC236}">
                <a16:creationId xmlns:a16="http://schemas.microsoft.com/office/drawing/2014/main" id="{01232470-01F7-122E-3499-8B0E6106531D}"/>
              </a:ext>
            </a:extLst>
          </p:cNvPr>
          <p:cNvSpPr txBox="1"/>
          <p:nvPr/>
        </p:nvSpPr>
        <p:spPr>
          <a:xfrm>
            <a:off x="86816" y="188834"/>
            <a:ext cx="8819524" cy="783193"/>
          </a:xfrm>
          <a:prstGeom prst="roundRect">
            <a:avLst/>
          </a:prstGeom>
          <a:noFill/>
          <a:ln w="57150">
            <a:solidFill>
              <a:schemeClr val="accent6">
                <a:lumMod val="75000"/>
              </a:schemeClr>
            </a:solidFill>
          </a:ln>
        </p:spPr>
        <p:txBody>
          <a:bodyPr wrap="square" rtlCol="0">
            <a:spAutoFit/>
          </a:bodyPr>
          <a:lstStyle/>
          <a:p>
            <a:pPr algn="ctr"/>
            <a:r>
              <a:rPr lang="en-ZA" sz="4000">
                <a:latin typeface="Arial Rounded MT Bold" panose="020F0704030504030204" pitchFamily="34" charset="0"/>
                <a:cs typeface="Aharoni" panose="02010803020104030203" pitchFamily="2" charset="-79"/>
              </a:rPr>
              <a:t>KDD METHODOLOGY</a:t>
            </a:r>
          </a:p>
        </p:txBody>
      </p:sp>
      <p:pic>
        <p:nvPicPr>
          <p:cNvPr id="61" name="Graphic 60" descr="Hourglass 60% with solid fill">
            <a:extLst>
              <a:ext uri="{FF2B5EF4-FFF2-40B4-BE49-F238E27FC236}">
                <a16:creationId xmlns:a16="http://schemas.microsoft.com/office/drawing/2014/main" id="{0528B56E-CA6C-8D75-0861-0D04828502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420" y="-5697"/>
            <a:ext cx="914400" cy="914400"/>
          </a:xfrm>
          <a:prstGeom prst="rect">
            <a:avLst/>
          </a:prstGeom>
        </p:spPr>
      </p:pic>
      <p:sp>
        <p:nvSpPr>
          <p:cNvPr id="1024" name="Text Box 39">
            <a:extLst>
              <a:ext uri="{FF2B5EF4-FFF2-40B4-BE49-F238E27FC236}">
                <a16:creationId xmlns:a16="http://schemas.microsoft.com/office/drawing/2014/main" id="{AA5ED3B1-5E1D-F71D-BEAA-D93ECB462E51}"/>
              </a:ext>
            </a:extLst>
          </p:cNvPr>
          <p:cNvSpPr txBox="1"/>
          <p:nvPr/>
        </p:nvSpPr>
        <p:spPr>
          <a:xfrm>
            <a:off x="5635625" y="6196508"/>
            <a:ext cx="2176854" cy="379163"/>
          </a:xfrm>
          <a:prstGeom prst="rect">
            <a:avLst/>
          </a:prstGeom>
          <a:solidFill>
            <a:srgbClr val="DEEBF7"/>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sz="1600">
                <a:latin typeface="Arial Rounded MT Bold" panose="020F0704030504030204" pitchFamily="34" charset="0"/>
              </a:rPr>
              <a:t>Text Pre-Processing</a:t>
            </a: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25" name="Straight Arrow Connector 1024">
            <a:extLst>
              <a:ext uri="{FF2B5EF4-FFF2-40B4-BE49-F238E27FC236}">
                <a16:creationId xmlns:a16="http://schemas.microsoft.com/office/drawing/2014/main" id="{28E97E0E-155D-5DBE-E5F3-D305F9B86157}"/>
              </a:ext>
            </a:extLst>
          </p:cNvPr>
          <p:cNvCxnSpPr>
            <a:cxnSpLocks/>
          </p:cNvCxnSpPr>
          <p:nvPr/>
        </p:nvCxnSpPr>
        <p:spPr>
          <a:xfrm>
            <a:off x="5016843" y="6389462"/>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8" name="Straight Arrow Connector 1027">
            <a:extLst>
              <a:ext uri="{FF2B5EF4-FFF2-40B4-BE49-F238E27FC236}">
                <a16:creationId xmlns:a16="http://schemas.microsoft.com/office/drawing/2014/main" id="{9014241C-68D0-79FB-7A91-4AE7537D0E04}"/>
              </a:ext>
            </a:extLst>
          </p:cNvPr>
          <p:cNvCxnSpPr>
            <a:cxnSpLocks/>
          </p:cNvCxnSpPr>
          <p:nvPr/>
        </p:nvCxnSpPr>
        <p:spPr>
          <a:xfrm>
            <a:off x="2864357" y="6386090"/>
            <a:ext cx="618782" cy="3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0" name="Flowchart: Magnetic Disk 1029">
            <a:extLst>
              <a:ext uri="{FF2B5EF4-FFF2-40B4-BE49-F238E27FC236}">
                <a16:creationId xmlns:a16="http://schemas.microsoft.com/office/drawing/2014/main" id="{CF0BBF23-769E-8A35-4F14-934A75363FC3}"/>
              </a:ext>
            </a:extLst>
          </p:cNvPr>
          <p:cNvSpPr/>
          <p:nvPr/>
        </p:nvSpPr>
        <p:spPr>
          <a:xfrm>
            <a:off x="86816" y="5802941"/>
            <a:ext cx="983121" cy="981024"/>
          </a:xfrm>
          <a:prstGeom prst="flowChartMagneticDisk">
            <a:avLst/>
          </a:prstGeom>
          <a:solidFill>
            <a:srgbClr val="0056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1031" name="Picture 1030">
            <a:extLst>
              <a:ext uri="{FF2B5EF4-FFF2-40B4-BE49-F238E27FC236}">
                <a16:creationId xmlns:a16="http://schemas.microsoft.com/office/drawing/2014/main" id="{47BD8B1B-589C-8B16-B92A-ECA5E0C102A2}"/>
              </a:ext>
            </a:extLst>
          </p:cNvPr>
          <p:cNvPicPr>
            <a:picLocks noChangeAspect="1"/>
          </p:cNvPicPr>
          <p:nvPr/>
        </p:nvPicPr>
        <p:blipFill>
          <a:blip r:embed="rId4"/>
          <a:stretch>
            <a:fillRect/>
          </a:stretch>
        </p:blipFill>
        <p:spPr>
          <a:xfrm>
            <a:off x="303566" y="6201357"/>
            <a:ext cx="549619" cy="549619"/>
          </a:xfrm>
          <a:prstGeom prst="rect">
            <a:avLst/>
          </a:prstGeom>
        </p:spPr>
      </p:pic>
      <p:sp>
        <p:nvSpPr>
          <p:cNvPr id="1034" name="Text Box 39">
            <a:extLst>
              <a:ext uri="{FF2B5EF4-FFF2-40B4-BE49-F238E27FC236}">
                <a16:creationId xmlns:a16="http://schemas.microsoft.com/office/drawing/2014/main" id="{49C81B2A-F5EF-B344-7D0B-DBDE40C98FE9}"/>
              </a:ext>
            </a:extLst>
          </p:cNvPr>
          <p:cNvSpPr txBox="1"/>
          <p:nvPr/>
        </p:nvSpPr>
        <p:spPr>
          <a:xfrm>
            <a:off x="8406892" y="6196507"/>
            <a:ext cx="3698291" cy="379163"/>
          </a:xfrm>
          <a:prstGeom prst="rect">
            <a:avLst/>
          </a:prstGeom>
          <a:solidFill>
            <a:srgbClr val="FAEDCD"/>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ts val="2000"/>
              </a:lnSpc>
            </a:pPr>
            <a:r>
              <a:rPr lang="en-GB" b="1" i="1">
                <a:solidFill>
                  <a:srgbClr val="C00000"/>
                </a:solidFill>
                <a:latin typeface="Arial Rounded MT Bold"/>
              </a:rPr>
              <a:t>Exploratory Analysis</a:t>
            </a:r>
          </a:p>
          <a:p>
            <a:pPr algn="ctr">
              <a:lnSpc>
                <a:spcPts val="2000"/>
              </a:lnSpc>
            </a:pPr>
            <a:endParaRPr lang="en-GB" sz="1600">
              <a:latin typeface="Arial Rounded MT Bold" panose="020F0704030504030204" pitchFamily="34" charset="0"/>
            </a:endParaRPr>
          </a:p>
          <a:p>
            <a:pPr algn="ctr">
              <a:lnSpc>
                <a:spcPts val="2000"/>
              </a:lnSpc>
            </a:pPr>
            <a:endParaRPr lang="en-ZA" sz="1400">
              <a:latin typeface="Arial Rounded MT Bold" panose="020F0704030504030204" pitchFamily="34" charset="0"/>
              <a:ea typeface="Times New Roman" panose="02020603050405020304" pitchFamily="18" charset="0"/>
            </a:endParaRPr>
          </a:p>
        </p:txBody>
      </p:sp>
      <p:cxnSp>
        <p:nvCxnSpPr>
          <p:cNvPr id="1035" name="Straight Arrow Connector 1034">
            <a:extLst>
              <a:ext uri="{FF2B5EF4-FFF2-40B4-BE49-F238E27FC236}">
                <a16:creationId xmlns:a16="http://schemas.microsoft.com/office/drawing/2014/main" id="{9C101352-6DCB-9098-8061-00EDD1BE850E}"/>
              </a:ext>
            </a:extLst>
          </p:cNvPr>
          <p:cNvCxnSpPr>
            <a:cxnSpLocks/>
            <a:endCxn id="1034" idx="1"/>
          </p:cNvCxnSpPr>
          <p:nvPr/>
        </p:nvCxnSpPr>
        <p:spPr>
          <a:xfrm>
            <a:off x="7834285" y="6382153"/>
            <a:ext cx="572607"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Flowchart: Magnetic Disk 5">
            <a:extLst>
              <a:ext uri="{FF2B5EF4-FFF2-40B4-BE49-F238E27FC236}">
                <a16:creationId xmlns:a16="http://schemas.microsoft.com/office/drawing/2014/main" id="{4F7AB8A3-2299-BEF5-3CD9-59E04897E8F0}"/>
              </a:ext>
            </a:extLst>
          </p:cNvPr>
          <p:cNvSpPr/>
          <p:nvPr/>
        </p:nvSpPr>
        <p:spPr>
          <a:xfrm>
            <a:off x="99100" y="1831195"/>
            <a:ext cx="1720166" cy="1813460"/>
          </a:xfrm>
          <a:prstGeom prst="flowChartMagneticDisk">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a:solidFill>
                  <a:schemeClr val="tx1"/>
                </a:solidFill>
                <a:latin typeface="Arial Rounded MT Bold" panose="020F0704030504030204" pitchFamily="34" charset="0"/>
              </a:rPr>
              <a:t>OULAD</a:t>
            </a:r>
            <a:endParaRPr lang="en-GB" sz="1100">
              <a:solidFill>
                <a:schemeClr val="tx1"/>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2C5F778B-23BB-B5F1-703C-1DB791F00700}"/>
              </a:ext>
            </a:extLst>
          </p:cNvPr>
          <p:cNvPicPr>
            <a:picLocks noChangeAspect="1"/>
          </p:cNvPicPr>
          <p:nvPr/>
        </p:nvPicPr>
        <p:blipFill>
          <a:blip r:embed="rId5"/>
          <a:stretch>
            <a:fillRect/>
          </a:stretch>
        </p:blipFill>
        <p:spPr>
          <a:xfrm>
            <a:off x="496379" y="2514554"/>
            <a:ext cx="914446" cy="914446"/>
          </a:xfrm>
          <a:prstGeom prst="rect">
            <a:avLst/>
          </a:prstGeom>
          <a:ln>
            <a:noFill/>
          </a:ln>
        </p:spPr>
      </p:pic>
      <p:pic>
        <p:nvPicPr>
          <p:cNvPr id="17" name="Graphic 16" descr="Harvey Balls 100% with solid fill">
            <a:extLst>
              <a:ext uri="{FF2B5EF4-FFF2-40B4-BE49-F238E27FC236}">
                <a16:creationId xmlns:a16="http://schemas.microsoft.com/office/drawing/2014/main" id="{F3710F42-E97C-C481-E3F6-2B46B7584D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5627" y="268623"/>
            <a:ext cx="365760" cy="365760"/>
          </a:xfrm>
          <a:prstGeom prst="rect">
            <a:avLst/>
          </a:prstGeom>
        </p:spPr>
      </p:pic>
      <p:pic>
        <p:nvPicPr>
          <p:cNvPr id="19" name="Graphic 18" descr="Harvey Balls 100% with solid fill">
            <a:extLst>
              <a:ext uri="{FF2B5EF4-FFF2-40B4-BE49-F238E27FC236}">
                <a16:creationId xmlns:a16="http://schemas.microsoft.com/office/drawing/2014/main" id="{AC7E9409-90B8-FA53-053C-9410E46B1F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3116" y="259626"/>
            <a:ext cx="365760" cy="365760"/>
          </a:xfrm>
          <a:prstGeom prst="rect">
            <a:avLst/>
          </a:prstGeom>
        </p:spPr>
      </p:pic>
      <p:pic>
        <p:nvPicPr>
          <p:cNvPr id="21" name="Graphic 20" descr="Harvey Balls 100% with solid fill">
            <a:extLst>
              <a:ext uri="{FF2B5EF4-FFF2-40B4-BE49-F238E27FC236}">
                <a16:creationId xmlns:a16="http://schemas.microsoft.com/office/drawing/2014/main" id="{DFE5E743-D6F7-F17C-103E-D2EF5F5BB3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70231" y="268623"/>
            <a:ext cx="365760" cy="365760"/>
          </a:xfrm>
          <a:prstGeom prst="rect">
            <a:avLst/>
          </a:prstGeom>
        </p:spPr>
      </p:pic>
      <p:pic>
        <p:nvPicPr>
          <p:cNvPr id="23" name="Graphic 22" descr="Harvey Balls 100% with solid fill">
            <a:extLst>
              <a:ext uri="{FF2B5EF4-FFF2-40B4-BE49-F238E27FC236}">
                <a16:creationId xmlns:a16="http://schemas.microsoft.com/office/drawing/2014/main" id="{D04F0DAB-6DCE-99AB-B938-DA75E85BD5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6673" y="268623"/>
            <a:ext cx="365760" cy="365760"/>
          </a:xfrm>
          <a:prstGeom prst="rect">
            <a:avLst/>
          </a:prstGeom>
        </p:spPr>
      </p:pic>
      <p:pic>
        <p:nvPicPr>
          <p:cNvPr id="25" name="Graphic 24" descr="Harvey Balls 100% with solid fill">
            <a:extLst>
              <a:ext uri="{FF2B5EF4-FFF2-40B4-BE49-F238E27FC236}">
                <a16:creationId xmlns:a16="http://schemas.microsoft.com/office/drawing/2014/main" id="{9C1283F1-0499-9A70-3DE2-03E98F018B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0473" y="260428"/>
            <a:ext cx="365760" cy="365760"/>
          </a:xfrm>
          <a:prstGeom prst="rect">
            <a:avLst/>
          </a:prstGeom>
        </p:spPr>
      </p:pic>
      <p:pic>
        <p:nvPicPr>
          <p:cNvPr id="8" name="Picture 7" descr="A graph with different colored bars&#10;&#10;AI-generated content may be incorrect.">
            <a:extLst>
              <a:ext uri="{FF2B5EF4-FFF2-40B4-BE49-F238E27FC236}">
                <a16:creationId xmlns:a16="http://schemas.microsoft.com/office/drawing/2014/main" id="{CEEB67E7-1CEF-86E6-7C57-5572B2C01562}"/>
              </a:ext>
            </a:extLst>
          </p:cNvPr>
          <p:cNvPicPr>
            <a:picLocks noChangeAspect="1"/>
          </p:cNvPicPr>
          <p:nvPr/>
        </p:nvPicPr>
        <p:blipFill>
          <a:blip r:embed="rId14"/>
          <a:srcRect l="7828" t="6669" r="9403" b="-987"/>
          <a:stretch>
            <a:fillRect/>
          </a:stretch>
        </p:blipFill>
        <p:spPr>
          <a:xfrm>
            <a:off x="1963891" y="1159614"/>
            <a:ext cx="5058492" cy="3155787"/>
          </a:xfrm>
          <a:prstGeom prst="rect">
            <a:avLst/>
          </a:prstGeom>
          <a:ln w="6350">
            <a:solidFill>
              <a:schemeClr val="tx1"/>
            </a:solidFill>
          </a:ln>
        </p:spPr>
      </p:pic>
      <p:pic>
        <p:nvPicPr>
          <p:cNvPr id="11" name="Picture 10" descr="A graph of different colored bars&#10;&#10;AI-generated content may be incorrect.">
            <a:extLst>
              <a:ext uri="{FF2B5EF4-FFF2-40B4-BE49-F238E27FC236}">
                <a16:creationId xmlns:a16="http://schemas.microsoft.com/office/drawing/2014/main" id="{315BDE8C-806D-2250-7433-24E47C67F7E8}"/>
              </a:ext>
            </a:extLst>
          </p:cNvPr>
          <p:cNvPicPr>
            <a:picLocks noChangeAspect="1"/>
          </p:cNvPicPr>
          <p:nvPr/>
        </p:nvPicPr>
        <p:blipFill>
          <a:blip r:embed="rId15">
            <a:extLst>
              <a:ext uri="{28A0092B-C50C-407E-A947-70E740481C1C}">
                <a14:useLocalDpi xmlns:a14="http://schemas.microsoft.com/office/drawing/2010/main" val="0"/>
              </a:ext>
            </a:extLst>
          </a:blip>
          <a:srcRect l="7834" t="6883" r="8880"/>
          <a:stretch>
            <a:fillRect/>
          </a:stretch>
        </p:blipFill>
        <p:spPr>
          <a:xfrm>
            <a:off x="7159288" y="2969869"/>
            <a:ext cx="4928635" cy="2969903"/>
          </a:xfrm>
          <a:prstGeom prst="rect">
            <a:avLst/>
          </a:prstGeom>
          <a:ln>
            <a:solidFill>
              <a:schemeClr val="tx1"/>
            </a:solidFill>
          </a:ln>
        </p:spPr>
      </p:pic>
      <p:sp>
        <p:nvSpPr>
          <p:cNvPr id="13" name="Rectangle: Diagonal Corners Snipped 12">
            <a:extLst>
              <a:ext uri="{FF2B5EF4-FFF2-40B4-BE49-F238E27FC236}">
                <a16:creationId xmlns:a16="http://schemas.microsoft.com/office/drawing/2014/main" id="{4C5E2B9F-5BAA-9204-1382-A9CE6D631966}"/>
              </a:ext>
            </a:extLst>
          </p:cNvPr>
          <p:cNvSpPr/>
          <p:nvPr/>
        </p:nvSpPr>
        <p:spPr>
          <a:xfrm>
            <a:off x="7015284" y="1155684"/>
            <a:ext cx="1384410" cy="388810"/>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IMD Band  </a:t>
            </a:r>
            <a:endParaRPr lang="en-US" sz="1600">
              <a:ea typeface="Calibri" panose="020F0502020204030204"/>
              <a:cs typeface="Calibri" panose="020F0502020204030204"/>
            </a:endParaRPr>
          </a:p>
        </p:txBody>
      </p:sp>
      <p:sp>
        <p:nvSpPr>
          <p:cNvPr id="15" name="Rectangle: Diagonal Corners Snipped 14">
            <a:extLst>
              <a:ext uri="{FF2B5EF4-FFF2-40B4-BE49-F238E27FC236}">
                <a16:creationId xmlns:a16="http://schemas.microsoft.com/office/drawing/2014/main" id="{91DB37DB-4A51-6C6E-1D46-E96C8F28D639}"/>
              </a:ext>
            </a:extLst>
          </p:cNvPr>
          <p:cNvSpPr/>
          <p:nvPr/>
        </p:nvSpPr>
        <p:spPr>
          <a:xfrm>
            <a:off x="4247008" y="5457609"/>
            <a:ext cx="2908408" cy="485265"/>
          </a:xfrm>
          <a:prstGeom prst="snip2Diag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ZA" sz="1600" b="1">
                <a:latin typeface="Arial Rounded MT Bold"/>
              </a:rPr>
              <a:t>Number of Previous Attempts  </a:t>
            </a:r>
            <a:endParaRPr lang="en-US" sz="1600">
              <a:ea typeface="Calibri" panose="020F0502020204030204"/>
              <a:cs typeface="Calibri" panose="020F0502020204030204"/>
            </a:endParaRPr>
          </a:p>
        </p:txBody>
      </p:sp>
    </p:spTree>
    <p:extLst>
      <p:ext uri="{BB962C8B-B14F-4D97-AF65-F5344CB8AC3E}">
        <p14:creationId xmlns:p14="http://schemas.microsoft.com/office/powerpoint/2010/main" val="317910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B1348AA-9020-C847-9C78-E9E6443DF1FB}" vid="{49220B6A-A7E7-6E4F-BAE1-C2D8C35ECC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DB6B1F0-8A5B-3D4D-BDC6-AD34717B33C3}" vid="{CE6878E9-F9C6-B94E-96AE-96CA24BCD42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1" id="{5FF7C261-DCB8-BA40-979D-95B96DB708B7}" vid="{B3EFCF05-B3AC-5841-99CB-32EE1B7BA0F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Office Theme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Chanlin Naicker (219044583)</dc:creator>
  <cp:revision>35</cp:revision>
  <dcterms:created xsi:type="dcterms:W3CDTF">2022-11-27T07:18:24Z</dcterms:created>
  <dcterms:modified xsi:type="dcterms:W3CDTF">2025-12-11T23:42:59Z</dcterms:modified>
</cp:coreProperties>
</file>